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9" r:id="rId3"/>
    <p:sldId id="258" r:id="rId4"/>
    <p:sldId id="281" r:id="rId5"/>
    <p:sldId id="277" r:id="rId6"/>
    <p:sldId id="278" r:id="rId7"/>
    <p:sldId id="280" r:id="rId8"/>
    <p:sldId id="279" r:id="rId9"/>
    <p:sldId id="282" r:id="rId10"/>
    <p:sldId id="264" r:id="rId11"/>
    <p:sldId id="266" r:id="rId12"/>
    <p:sldId id="273" r:id="rId13"/>
    <p:sldId id="267" r:id="rId14"/>
    <p:sldId id="271" r:id="rId15"/>
    <p:sldId id="285" r:id="rId16"/>
    <p:sldId id="275" r:id="rId17"/>
    <p:sldId id="283" r:id="rId18"/>
    <p:sldId id="284" r:id="rId19"/>
    <p:sldId id="26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52CE58-DB65-BF49-955F-5B6F4C4E68F2}">
          <p14:sldIdLst>
            <p14:sldId id="256"/>
            <p14:sldId id="259"/>
            <p14:sldId id="258"/>
            <p14:sldId id="281"/>
            <p14:sldId id="277"/>
            <p14:sldId id="278"/>
            <p14:sldId id="280"/>
            <p14:sldId id="279"/>
            <p14:sldId id="282"/>
            <p14:sldId id="264"/>
            <p14:sldId id="266"/>
            <p14:sldId id="273"/>
            <p14:sldId id="267"/>
            <p14:sldId id="271"/>
            <p14:sldId id="285"/>
            <p14:sldId id="275"/>
            <p14:sldId id="283"/>
            <p14:sldId id="284"/>
            <p14:sldId id="26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Spencer"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39C1"/>
    <a:srgbClr val="1F36D2"/>
    <a:srgbClr val="4EA3E8"/>
    <a:srgbClr val="FF6D37"/>
    <a:srgbClr val="60A4CB"/>
    <a:srgbClr val="FF9232"/>
    <a:srgbClr val="FF8000"/>
    <a:srgbClr val="FF0000"/>
    <a:srgbClr val="FFCC66"/>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255" autoAdjust="0"/>
    <p:restoredTop sz="88812" autoAdjust="0"/>
  </p:normalViewPr>
  <p:slideViewPr>
    <p:cSldViewPr snapToGrid="0" snapToObjects="1">
      <p:cViewPr>
        <p:scale>
          <a:sx n="85" d="100"/>
          <a:sy n="85" d="100"/>
        </p:scale>
        <p:origin x="-1240" y="-128"/>
      </p:cViewPr>
      <p:guideLst>
        <p:guide orient="horz" pos="2160"/>
        <p:guide pos="2880"/>
      </p:guideLst>
    </p:cSldViewPr>
  </p:slideViewPr>
  <p:outlineViewPr>
    <p:cViewPr>
      <p:scale>
        <a:sx n="33" d="100"/>
        <a:sy n="33" d="100"/>
      </p:scale>
      <p:origin x="0" y="78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42B94-C511-C941-91A5-9304A47F5E45}" type="datetimeFigureOut">
              <a:rPr lang="en-US" smtClean="0"/>
              <a:t>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CF1688-2374-3540-B058-D1875BF9B295}" type="slidenum">
              <a:rPr lang="en-US" smtClean="0"/>
              <a:t>‹#›</a:t>
            </a:fld>
            <a:endParaRPr lang="en-US"/>
          </a:p>
        </p:txBody>
      </p:sp>
    </p:spTree>
    <p:extLst>
      <p:ext uri="{BB962C8B-B14F-4D97-AF65-F5344CB8AC3E}">
        <p14:creationId xmlns:p14="http://schemas.microsoft.com/office/powerpoint/2010/main" val="725862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having </a:t>
            </a:r>
            <a:r>
              <a:rPr lang="en-US" dirty="0" smtClean="0"/>
              <a:t>me.</a:t>
            </a:r>
            <a:r>
              <a:rPr lang="en-US" baseline="0" dirty="0" smtClean="0"/>
              <a:t> </a:t>
            </a:r>
            <a:r>
              <a:rPr lang="is-IS" baseline="0" dirty="0" smtClean="0"/>
              <a:t>My </a:t>
            </a:r>
            <a:r>
              <a:rPr lang="is-IS" baseline="0" dirty="0" smtClean="0"/>
              <a:t>presentation today is on the impact of ocean acidification on geoduck in a natural setting.... </a:t>
            </a:r>
            <a:r>
              <a:rPr lang="en-US" baseline="0" dirty="0" smtClean="0"/>
              <a:t>W</a:t>
            </a:r>
            <a:r>
              <a:rPr lang="is-IS" baseline="0" dirty="0" smtClean="0"/>
              <a:t>here we leverage eelgrass beds to assess how geoduck respond  between environments. </a:t>
            </a:r>
          </a:p>
          <a:p>
            <a:endParaRPr lang="en-US" dirty="0" smtClean="0"/>
          </a:p>
          <a:p>
            <a:r>
              <a:rPr lang="en-US" dirty="0" smtClean="0"/>
              <a:t>The collaborators</a:t>
            </a:r>
            <a:r>
              <a:rPr lang="en-US" baseline="0" dirty="0" smtClean="0"/>
              <a:t> on project were instrumental .., including folks from </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1</a:t>
            </a:fld>
            <a:endParaRPr lang="en-US"/>
          </a:p>
        </p:txBody>
      </p:sp>
    </p:spTree>
    <p:extLst>
      <p:ext uri="{BB962C8B-B14F-4D97-AF65-F5344CB8AC3E}">
        <p14:creationId xmlns:p14="http://schemas.microsoft.com/office/powerpoint/2010/main" val="399319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Physiology assessed via proteomics, where we measured proteins in the gill tissue that we know respond to environmental factors, and metabolism.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Proteomics allows us to get a snapshot into where energy is being directed in the animal, which we can’t see by measuring simply growth.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is the list of 13 proteins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 focused on proteins triggered by environmental changes, such as general stress response proteins, oxidative stress or pH changes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the abundance data for these 13 proteins, we can see if there are any patterns in geoduck placed in our four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10</a:t>
            </a:fld>
            <a:endParaRPr lang="en-US"/>
          </a:p>
        </p:txBody>
      </p:sp>
    </p:spTree>
    <p:extLst>
      <p:ext uri="{BB962C8B-B14F-4D97-AF65-F5344CB8AC3E}">
        <p14:creationId xmlns:p14="http://schemas.microsoft.com/office/powerpoint/2010/main" val="30235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On the left is an NMDS plot, (NMDS), which allows us to visualize patterns in our abundance data. </a:t>
            </a:r>
          </a:p>
          <a:p>
            <a:r>
              <a:rPr lang="en-US" sz="1200" baseline="0" dirty="0" smtClean="0"/>
              <a:t>On this plot, each point represents a geoduck sample</a:t>
            </a:r>
          </a:p>
          <a:p>
            <a:r>
              <a:rPr lang="en-US" sz="1200" baseline="0" dirty="0" smtClean="0"/>
              <a:t>Points are color coded by site</a:t>
            </a:r>
          </a:p>
          <a:p>
            <a:r>
              <a:rPr lang="en-US" sz="1200" baseline="0" dirty="0" smtClean="0"/>
              <a:t>Closer points are to each other, more similar the abundances are for the 13 proteins. </a:t>
            </a:r>
          </a:p>
          <a:p>
            <a:r>
              <a:rPr lang="en-US" sz="1200" baseline="0" dirty="0" smtClean="0"/>
              <a:t>If there was no difference between geoduck placed at different site, the colors would be all mixed together,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But we see a c</a:t>
            </a:r>
            <a:r>
              <a:rPr lang="en-US" sz="1200" dirty="0" smtClean="0"/>
              <a:t>lear clustering by site</a:t>
            </a:r>
            <a:r>
              <a:rPr lang="en-US" sz="1200" baseline="0" dirty="0" smtClean="0"/>
              <a:t>, and a geographical separation, where the northern-most sites (FB, PG) are more similar to each other than they are to the southern sites (CI, WB). This site difference is confirmed with an analysis of similarity test, P=.03.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LOTS to digest: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 on map point to what </a:t>
            </a:r>
            <a:r>
              <a:rPr lang="en-US" sz="1200" baseline="0" dirty="0" err="1" smtClean="0"/>
              <a:t>everyting</a:t>
            </a:r>
            <a:r>
              <a:rPr lang="en-US" sz="1200" baseline="0" dirty="0" smtClean="0"/>
              <a:t> means visually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 There’s not a difference – the reason why that’s evident is between stars &amp; blocks, but we do see some </a:t>
            </a:r>
            <a:r>
              <a:rPr lang="en-US" sz="1200" baseline="0" dirty="0" err="1" smtClean="0"/>
              <a:t>idfference</a:t>
            </a:r>
            <a:r>
              <a:rPr lang="en-US" sz="1200" baseline="0" dirty="0" smtClean="0"/>
              <a:t> by bay </a:t>
            </a:r>
          </a:p>
        </p:txBody>
      </p:sp>
      <p:sp>
        <p:nvSpPr>
          <p:cNvPr id="4" name="Slide Number Placeholder 3"/>
          <p:cNvSpPr>
            <a:spLocks noGrp="1"/>
          </p:cNvSpPr>
          <p:nvPr>
            <p:ph type="sldNum" sz="quarter" idx="10"/>
          </p:nvPr>
        </p:nvSpPr>
        <p:spPr/>
        <p:txBody>
          <a:bodyPr/>
          <a:lstStyle/>
          <a:p>
            <a:fld id="{50CF1688-2374-3540-B058-D1875BF9B295}" type="slidenum">
              <a:rPr lang="en-US" smtClean="0"/>
              <a:t>11</a:t>
            </a:fld>
            <a:endParaRPr lang="en-US"/>
          </a:p>
        </p:txBody>
      </p:sp>
    </p:spTree>
    <p:extLst>
      <p:ext uri="{BB962C8B-B14F-4D97-AF65-F5344CB8AC3E}">
        <p14:creationId xmlns:p14="http://schemas.microsoft.com/office/powerpoint/2010/main" val="268496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a:t>
            </a:r>
            <a:r>
              <a:rPr lang="en-US" baseline="0" dirty="0" smtClean="0"/>
              <a:t>c</a:t>
            </a:r>
            <a:r>
              <a:rPr lang="en-US" dirty="0" smtClean="0"/>
              <a:t>ompare</a:t>
            </a:r>
            <a:r>
              <a:rPr lang="en-US" baseline="0" dirty="0" smtClean="0"/>
              <a:t> abundance data for each protein individually, and find that WHEN GROUPED by SITE three proteins are significantly different (highlighted in red). </a:t>
            </a:r>
            <a:endParaRPr lang="en-US" dirty="0" smtClean="0"/>
          </a:p>
          <a:p>
            <a:r>
              <a:rPr lang="en-US" dirty="0" smtClean="0"/>
              <a:t>All three</a:t>
            </a:r>
            <a:r>
              <a:rPr lang="en-US" baseline="0" dirty="0" smtClean="0"/>
              <a:t> involved in re-</a:t>
            </a:r>
            <a:r>
              <a:rPr lang="en-US" dirty="0" smtClean="0"/>
              <a:t>folding of denatured,</a:t>
            </a:r>
            <a:r>
              <a:rPr lang="en-US" baseline="0" dirty="0" smtClean="0"/>
              <a:t> or unfolded </a:t>
            </a:r>
            <a:r>
              <a:rPr lang="en-US" dirty="0" smtClean="0"/>
              <a:t>proteins,</a:t>
            </a:r>
            <a:r>
              <a:rPr lang="en-US" baseline="0" dirty="0" smtClean="0"/>
              <a:t> </a:t>
            </a:r>
            <a:r>
              <a:rPr lang="en-US" dirty="0" smtClean="0"/>
              <a:t>&amp; assisting in degradation</a:t>
            </a:r>
            <a:r>
              <a:rPr lang="en-US" baseline="0" dirty="0" smtClean="0"/>
              <a:t> of overly damaged proteins. </a:t>
            </a:r>
          </a:p>
          <a:p>
            <a:r>
              <a:rPr lang="en-US" baseline="0" dirty="0" smtClean="0"/>
              <a:t>Heat Shock protein is a misnomer; production is triggered by heat shock, but it is also produced in response to other stressors that also cause damage and unfolding of proteins.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Also ran </a:t>
            </a:r>
            <a:r>
              <a:rPr lang="en-US" sz="1200" baseline="0" dirty="0" err="1" smtClean="0"/>
              <a:t>Krusgal</a:t>
            </a:r>
            <a:r>
              <a:rPr lang="en-US" sz="1200" baseline="0" dirty="0" smtClean="0"/>
              <a:t> Wallis rank-sum tests. Results for All proteins = Chi-</a:t>
            </a:r>
            <a:r>
              <a:rPr lang="en-US" sz="1200" baseline="0" dirty="0" err="1" smtClean="0"/>
              <a:t>Sq</a:t>
            </a:r>
            <a:r>
              <a:rPr lang="en-US" sz="1200" baseline="0" dirty="0" smtClean="0"/>
              <a:t>: 115; </a:t>
            </a:r>
            <a:r>
              <a:rPr lang="en-US" sz="1200" baseline="0" dirty="0" err="1" smtClean="0"/>
              <a:t>df</a:t>
            </a:r>
            <a:r>
              <a:rPr lang="en-US" sz="1200" baseline="0" dirty="0" smtClean="0"/>
              <a:t>=3; p-value&lt;2.2e-16</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12</a:t>
            </a:fld>
            <a:endParaRPr lang="en-US"/>
          </a:p>
        </p:txBody>
      </p:sp>
    </p:spTree>
    <p:extLst>
      <p:ext uri="{BB962C8B-B14F-4D97-AF65-F5344CB8AC3E}">
        <p14:creationId xmlns:p14="http://schemas.microsoft.com/office/powerpoint/2010/main" val="269720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Likely</a:t>
            </a:r>
            <a:r>
              <a:rPr lang="en-US" baseline="0" dirty="0" smtClean="0"/>
              <a:t> has something to do with metabolism and growth – </a:t>
            </a:r>
          </a:p>
          <a:p>
            <a:pPr marL="171450" indent="-171450">
              <a:buFont typeface="Arial"/>
              <a:buChar char="•"/>
            </a:pPr>
            <a:r>
              <a:rPr lang="en-US" baseline="0" dirty="0" smtClean="0"/>
              <a:t>Replace with different plot  </a:t>
            </a:r>
          </a:p>
          <a:p>
            <a:pPr marL="171450" indent="-171450">
              <a:buFont typeface="Arial"/>
              <a:buChar char="•"/>
            </a:pPr>
            <a:endParaRPr lang="en-US" dirty="0" smtClean="0"/>
          </a:p>
          <a:p>
            <a:pPr marL="171450" indent="-171450">
              <a:buFont typeface="Arial"/>
              <a:buChar char="•"/>
            </a:pPr>
            <a:endParaRPr lang="en-US" dirty="0" smtClean="0"/>
          </a:p>
          <a:p>
            <a:pPr marL="171450" indent="-171450">
              <a:buFont typeface="Arial"/>
              <a:buChar char="•"/>
            </a:pPr>
            <a:endParaRPr lang="en-US" dirty="0" smtClean="0"/>
          </a:p>
          <a:p>
            <a:pPr marL="171450" indent="-171450">
              <a:buFont typeface="Arial"/>
              <a:buChar char="•"/>
            </a:pPr>
            <a:endParaRPr lang="en-US" dirty="0" smtClean="0"/>
          </a:p>
          <a:p>
            <a:pPr marL="171450" indent="-171450">
              <a:buFont typeface="Arial"/>
              <a:buChar char="•"/>
            </a:pPr>
            <a:endParaRPr lang="en-US" dirty="0" smtClean="0"/>
          </a:p>
          <a:p>
            <a:pPr marL="171450" indent="-171450">
              <a:buFont typeface="Arial"/>
              <a:buChar char="•"/>
            </a:pPr>
            <a:r>
              <a:rPr lang="en-US" dirty="0" smtClean="0"/>
              <a:t>We</a:t>
            </a:r>
            <a:r>
              <a:rPr lang="en-US" baseline="0" dirty="0" smtClean="0"/>
              <a:t> found geoduck at different sites have different amounts of 3 proteins related to stress response.  But at which sites are they producing more? This is a box plot for HSP90.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a:t>
            </a:r>
            <a:r>
              <a:rPr lang="en-US" baseline="0" dirty="0" smtClean="0"/>
              <a:t> X axis is abundance</a:t>
            </a:r>
            <a:endParaRPr lang="en-US" dirty="0" smtClean="0"/>
          </a:p>
          <a:p>
            <a:pPr marL="171450" indent="-171450">
              <a:buFont typeface="Arial"/>
              <a:buChar char="•"/>
            </a:pPr>
            <a:r>
              <a:rPr lang="en-US" dirty="0" smtClean="0"/>
              <a:t>Boxes are organized by latitude </a:t>
            </a:r>
            <a:r>
              <a:rPr lang="en-US" baseline="0" dirty="0" smtClean="0"/>
              <a:t>along the Y.</a:t>
            </a:r>
            <a:endParaRPr lang="en-US" dirty="0" smtClean="0"/>
          </a:p>
          <a:p>
            <a:pPr marL="171450" indent="-171450">
              <a:buFont typeface="Arial"/>
              <a:buChar char="•"/>
            </a:pPr>
            <a:r>
              <a:rPr lang="en-US" baseline="0" dirty="0" smtClean="0"/>
              <a:t>We again see a geographical pattern, where FB &amp; PGB to the north have higher levels of the stress protein.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pattern is consistent across all three proteins. </a:t>
            </a:r>
          </a:p>
          <a:p>
            <a:pPr marL="171450" indent="-171450">
              <a:buFont typeface="Arial"/>
              <a:buChar char="•"/>
            </a:pPr>
            <a:r>
              <a:rPr lang="en-US" baseline="0" dirty="0" smtClean="0"/>
              <a:t>What’s interesting is how the environmental data compare.</a:t>
            </a:r>
          </a:p>
          <a:p>
            <a:pPr marL="628650" lvl="1" indent="-171450">
              <a:buFont typeface="Arial"/>
              <a:buChar char="•"/>
            </a:pPr>
            <a:r>
              <a:rPr lang="en-US" baseline="0" dirty="0" smtClean="0"/>
              <a:t>This is a bar plot of the mean DO data over the month at each site. DO is higher in northern sites, where stress protein is higher.</a:t>
            </a:r>
          </a:p>
          <a:p>
            <a:pPr marL="628650" lvl="1" indent="-171450">
              <a:buFont typeface="Arial"/>
              <a:buChar char="•"/>
            </a:pPr>
            <a:r>
              <a:rPr lang="en-US" baseline="0" dirty="0" smtClean="0"/>
              <a:t>Similarly, pH is much lower in the northern sites </a:t>
            </a:r>
          </a:p>
          <a:p>
            <a:pPr marL="171450" lvl="0" indent="-171450">
              <a:buFont typeface="Arial"/>
              <a:buChar char="•"/>
            </a:pPr>
            <a:r>
              <a:rPr lang="en-US" baseline="0" dirty="0" smtClean="0"/>
              <a:t>A recorded mean pH of 7.1 is indeed very low, with historic levels in Puget Sound in the high 7’s (e.g. 7.8 @ Ken Chew)</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Low pH can cause high levels of reactive oxygen species, or free radicals, causing oxidative stress and cell damage. </a:t>
            </a:r>
          </a:p>
          <a:p>
            <a:pPr marL="171450" lvl="0" indent="-171450">
              <a:buFont typeface="Arial"/>
              <a:buChar char="•"/>
            </a:pPr>
            <a:r>
              <a:rPr lang="en-US" baseline="0" dirty="0" smtClean="0"/>
              <a:t>Similarly, DO of 12 &amp; 14.5 at the northern sites would be highly over-saturated,  100% saturation would be near 9ppm. </a:t>
            </a:r>
          </a:p>
          <a:p>
            <a:pPr marL="628650" lvl="1" indent="-171450">
              <a:buFont typeface="Arial"/>
              <a:buChar char="•"/>
            </a:pPr>
            <a:r>
              <a:rPr lang="en-US" baseline="0" dirty="0" smtClean="0"/>
              <a:t>SUPER-saturation of DO can also resulting in cellular oxidative stress.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Laboratory studies do show this type of damage as a result of low pH and supersaturated oxygen. </a:t>
            </a:r>
          </a:p>
          <a:p>
            <a:pPr marL="171450" lvl="0" indent="-171450">
              <a:buFont typeface="Arial"/>
              <a:buChar char="•"/>
            </a:pPr>
            <a:r>
              <a:rPr lang="en-US" baseline="0" dirty="0" smtClean="0"/>
              <a:t>Perhaps these 2 factors are having a compounding effect, and resulting cellular damage, triggering production of stress response proteins. </a:t>
            </a:r>
          </a:p>
          <a:p>
            <a:pPr marL="171450" lvl="0" indent="-171450">
              <a:buFont typeface="Arial"/>
              <a:buChar char="•"/>
            </a:pPr>
            <a:r>
              <a:rPr lang="en-US" baseline="0" dirty="0" smtClean="0"/>
              <a:t>HOWEVER: outplant studies- other factors could cause damage (e.g. chemical toxins). </a:t>
            </a:r>
          </a:p>
          <a:p>
            <a:pPr marL="171450" lvl="0" indent="-171450">
              <a:buFont typeface="Arial"/>
              <a:buChar char="•"/>
            </a:pPr>
            <a:r>
              <a:rPr lang="en-US" baseline="0" dirty="0" smtClean="0"/>
              <a:t>REGARDLESS, THIS DATA INDICATES geoduck @ PG&amp;FB pooling more energy into producing stress proteins, thus having less energy for processes like growth, immune system, and this correlates to acidic, and oxygen supersaturated water. </a:t>
            </a:r>
          </a:p>
          <a:p>
            <a:pPr marL="171450" lvl="0" indent="-171450">
              <a:buFont typeface="Arial"/>
              <a:buChar char="•"/>
            </a:pPr>
            <a:r>
              <a:rPr lang="en-US" baseline="0" dirty="0" smtClean="0"/>
              <a:t>Diff. confirmed: Dunn's test of multiple comparisons using rank sums </a:t>
            </a:r>
          </a:p>
        </p:txBody>
      </p:sp>
      <p:sp>
        <p:nvSpPr>
          <p:cNvPr id="4" name="Slide Number Placeholder 3"/>
          <p:cNvSpPr>
            <a:spLocks noGrp="1"/>
          </p:cNvSpPr>
          <p:nvPr>
            <p:ph type="sldNum" sz="quarter" idx="10"/>
          </p:nvPr>
        </p:nvSpPr>
        <p:spPr/>
        <p:txBody>
          <a:bodyPr/>
          <a:lstStyle/>
          <a:p>
            <a:fld id="{50CF1688-2374-3540-B058-D1875BF9B295}" type="slidenum">
              <a:rPr lang="en-US" smtClean="0"/>
              <a:t>13</a:t>
            </a:fld>
            <a:endParaRPr lang="en-US"/>
          </a:p>
        </p:txBody>
      </p:sp>
    </p:spTree>
    <p:extLst>
      <p:ext uri="{BB962C8B-B14F-4D97-AF65-F5344CB8AC3E}">
        <p14:creationId xmlns:p14="http://schemas.microsoft.com/office/powerpoint/2010/main" val="428910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aseline="0" dirty="0" smtClean="0"/>
              <a:t>This is not to say that pH did not have an effect on the animals, it may have just been overshadowed by other factors that are more important. </a:t>
            </a:r>
            <a:endParaRPr lang="en-US" baseline="0" dirty="0" smtClean="0"/>
          </a:p>
          <a:p>
            <a:pPr marL="171450" indent="-171450">
              <a:buFont typeface="Arial"/>
              <a:buChar char="•"/>
            </a:pPr>
            <a:r>
              <a:rPr lang="en-US" baseline="0" dirty="0" smtClean="0"/>
              <a:t>Show </a:t>
            </a:r>
            <a:r>
              <a:rPr lang="en-US" baseline="0" dirty="0" err="1" smtClean="0"/>
              <a:t>Hollie’s</a:t>
            </a:r>
            <a:r>
              <a:rPr lang="en-US" baseline="0" dirty="0" smtClean="0"/>
              <a:t> plot – initial exposure – our lab did a lab-based trial where we did see a negative growth impact.   </a:t>
            </a:r>
            <a:endParaRPr lang="en-US" baseline="0" dirty="0" smtClean="0"/>
          </a:p>
          <a:p>
            <a:pPr marL="171450" indent="-171450">
              <a:buFont typeface="Arial"/>
              <a:buChar char="•"/>
            </a:pPr>
            <a:endParaRPr lang="en-US" baseline="0" dirty="0" smtClean="0"/>
          </a:p>
          <a:p>
            <a:pPr marL="0" indent="0">
              <a:buFont typeface="Arial"/>
              <a:buNone/>
            </a:pPr>
            <a:endParaRPr lang="en-US" baseline="0" dirty="0" smtClean="0"/>
          </a:p>
          <a:p>
            <a:pPr marL="171450" indent="-171450">
              <a:buFont typeface="Arial"/>
              <a:buChar char="•"/>
            </a:pPr>
            <a:endParaRPr lang="en-US" baseline="0" dirty="0" smtClean="0"/>
          </a:p>
          <a:p>
            <a:pPr marL="457200" lvl="1" indent="0">
              <a:buFont typeface="Arial"/>
              <a:buNone/>
            </a:pPr>
            <a:endParaRPr lang="en-US" sz="1200" i="1"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14</a:t>
            </a:fld>
            <a:endParaRPr lang="en-US"/>
          </a:p>
        </p:txBody>
      </p:sp>
    </p:spTree>
    <p:extLst>
      <p:ext uri="{BB962C8B-B14F-4D97-AF65-F5344CB8AC3E}">
        <p14:creationId xmlns:p14="http://schemas.microsoft.com/office/powerpoint/2010/main" val="149693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a:t>
            </a:r>
            <a:endParaRPr lang="en-US" dirty="0" smtClean="0"/>
          </a:p>
          <a:p>
            <a:pPr marL="171450" indent="-171450">
              <a:buFont typeface="Arial"/>
              <a:buChar char="•"/>
            </a:pPr>
            <a:r>
              <a:rPr lang="en-US" dirty="0" smtClean="0"/>
              <a:t>Remarkable</a:t>
            </a:r>
            <a:r>
              <a:rPr lang="en-US" baseline="0" dirty="0" smtClean="0"/>
              <a:t> that sibling geoduck, separated for 1 month, have clear physiological differences between sites, measured in three stress-related proteins</a:t>
            </a:r>
          </a:p>
          <a:p>
            <a:pPr marL="171450" indent="-171450">
              <a:buFont typeface="Arial"/>
              <a:buChar char="•"/>
            </a:pPr>
            <a:r>
              <a:rPr lang="en-US" baseline="0" dirty="0" smtClean="0"/>
              <a:t>There is a geographical pattern, where geoduck placed in northern sites produced more stress-proteins, correlated with lower pH and higher DO</a:t>
            </a:r>
          </a:p>
          <a:p>
            <a:pPr marL="171450" indent="-171450">
              <a:buFont typeface="Arial"/>
              <a:buChar char="•"/>
            </a:pPr>
            <a:endParaRPr lang="en-US" baseline="0" dirty="0" smtClean="0"/>
          </a:p>
          <a:p>
            <a:r>
              <a:rPr lang="en-US" dirty="0" smtClean="0"/>
              <a:t>More Next Steps: </a:t>
            </a:r>
          </a:p>
          <a:p>
            <a:pPr marL="171450" indent="-171450">
              <a:buFont typeface="Arial"/>
              <a:buChar char="•"/>
            </a:pPr>
            <a:endParaRPr lang="en-US" sz="1200" i="1" dirty="0" smtClean="0"/>
          </a:p>
          <a:p>
            <a:pPr marL="171450" indent="-171450">
              <a:buFont typeface="Arial"/>
              <a:buChar char="•"/>
            </a:pPr>
            <a:r>
              <a:rPr lang="en-US" sz="1200" dirty="0" smtClean="0">
                <a:latin typeface="Avenir Medium"/>
                <a:cs typeface="Avenir Medium"/>
              </a:rPr>
              <a:t>(Gill transcriptome,</a:t>
            </a:r>
            <a:r>
              <a:rPr lang="en-US" sz="1200" baseline="0" dirty="0" smtClean="0">
                <a:latin typeface="Avenir Medium"/>
                <a:cs typeface="Avenir Medium"/>
              </a:rPr>
              <a:t> can use to more accurately ID the 8k proteins.)</a:t>
            </a:r>
            <a:endParaRPr lang="en-US" sz="1200" dirty="0" smtClean="0">
              <a:latin typeface="Avenir Medium"/>
              <a:cs typeface="Avenir Medium"/>
            </a:endParaRPr>
          </a:p>
          <a:p>
            <a:pPr marL="171450" indent="-171450">
              <a:buFont typeface="Arial"/>
              <a:buChar char="•"/>
            </a:pPr>
            <a:r>
              <a:rPr lang="en-US" sz="1200" i="1" dirty="0" smtClean="0"/>
              <a:t>Ultimate goal: could</a:t>
            </a:r>
            <a:r>
              <a:rPr lang="en-US" sz="1200" i="1" baseline="0" dirty="0" smtClean="0"/>
              <a:t> </a:t>
            </a:r>
            <a:r>
              <a:rPr lang="en-US" sz="1200" i="1" dirty="0" smtClean="0"/>
              <a:t>use these</a:t>
            </a:r>
            <a:r>
              <a:rPr lang="en-US" sz="1200" i="1" baseline="0" dirty="0" smtClean="0"/>
              <a:t> proteins </a:t>
            </a:r>
            <a:r>
              <a:rPr lang="en-US" sz="1200" i="1" dirty="0" smtClean="0"/>
              <a:t>for</a:t>
            </a:r>
            <a:r>
              <a:rPr lang="en-US" sz="1200" i="1" baseline="0" dirty="0" smtClean="0"/>
              <a:t>  short-term site-assessment </a:t>
            </a:r>
            <a:r>
              <a:rPr lang="en-US" sz="1200" i="1" baseline="0" dirty="0" err="1" smtClean="0"/>
              <a:t>outplants</a:t>
            </a:r>
            <a:r>
              <a:rPr lang="en-US" sz="1200" i="1" baseline="0" dirty="0" smtClean="0"/>
              <a:t> : placed a few geoduck @ different locations, ID which is best for aquaculture </a:t>
            </a:r>
          </a:p>
          <a:p>
            <a:pPr marL="457200" lvl="1" indent="0">
              <a:buFont typeface="Arial"/>
              <a:buNone/>
            </a:pPr>
            <a:endParaRPr lang="en-US" sz="1200" i="1"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15</a:t>
            </a:fld>
            <a:endParaRPr lang="en-US"/>
          </a:p>
        </p:txBody>
      </p:sp>
    </p:spTree>
    <p:extLst>
      <p:ext uri="{BB962C8B-B14F-4D97-AF65-F5344CB8AC3E}">
        <p14:creationId xmlns:p14="http://schemas.microsoft.com/office/powerpoint/2010/main" val="1496930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latin typeface="Avenir Medium"/>
                <a:cs typeface="Avenir Medium"/>
              </a:rPr>
              <a:t>Benefits of 2-phase proteomics</a:t>
            </a:r>
          </a:p>
          <a:p>
            <a:pPr marL="171450" indent="-171450">
              <a:buFont typeface="Arial"/>
              <a:buChar char="•"/>
            </a:pPr>
            <a:r>
              <a:rPr lang="en-US" baseline="0" dirty="0" smtClean="0"/>
              <a:t>Why not use other method of measuring proteins? </a:t>
            </a:r>
          </a:p>
          <a:p>
            <a:pPr marL="628650" lvl="1" indent="-171450">
              <a:buFont typeface="Arial"/>
              <a:buChar char="•"/>
            </a:pPr>
            <a:r>
              <a:rPr lang="en-US" baseline="0" dirty="0" smtClean="0"/>
              <a:t>Phase 1 – the memory-intensive step- is only required once, and results can be used again. I now have 8k proteins detected, and anyone could use as targets for future studies.</a:t>
            </a:r>
          </a:p>
          <a:p>
            <a:pPr marL="628650" lvl="1" indent="-171450">
              <a:buFont typeface="Arial"/>
              <a:buChar char="•"/>
            </a:pPr>
            <a:r>
              <a:rPr lang="en-US" baseline="0" dirty="0" smtClean="0"/>
              <a:t>Phase 2 is inexpensive; depending on the # of target proteins, cost could be $20-$50 per sample</a:t>
            </a:r>
          </a:p>
          <a:p>
            <a:pPr marL="628650" lvl="1" indent="-171450">
              <a:buFont typeface="Arial"/>
              <a:buChar char="•"/>
            </a:pPr>
            <a:r>
              <a:rPr lang="en-US" baseline="0" dirty="0" smtClean="0"/>
              <a:t>This 2-phase allows us to potentially ID unexpected proteins</a:t>
            </a:r>
          </a:p>
          <a:p>
            <a:pPr marL="628650" lvl="1" indent="-171450">
              <a:buFont typeface="Arial"/>
              <a:buChar char="•"/>
            </a:pPr>
            <a:r>
              <a:rPr lang="en-US" baseline="0" dirty="0" smtClean="0"/>
              <a:t>Works with new species once transcriptome is available; doesn’t have to be tissue-specific. </a:t>
            </a: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Proteomic response to elevated PCO2 level in eastern oysters, Crassostrea </a:t>
            </a:r>
            <a:r>
              <a:rPr lang="en-US" sz="1200" b="1" kern="1200" dirty="0" err="1" smtClean="0">
                <a:solidFill>
                  <a:schemeClr val="tx1"/>
                </a:solidFill>
                <a:effectLst/>
                <a:latin typeface="+mn-lt"/>
                <a:ea typeface="+mn-ea"/>
                <a:cs typeface="+mn-cs"/>
              </a:rPr>
              <a:t>virginica</a:t>
            </a:r>
            <a:r>
              <a:rPr lang="en-US" sz="1200" b="1" kern="1200" dirty="0" smtClean="0">
                <a:solidFill>
                  <a:schemeClr val="tx1"/>
                </a:solidFill>
                <a:effectLst/>
                <a:latin typeface="+mn-lt"/>
                <a:ea typeface="+mn-ea"/>
                <a:cs typeface="+mn-cs"/>
              </a:rPr>
              <a:t>: evidence for oxidative stress,</a:t>
            </a:r>
            <a:r>
              <a:rPr lang="en-US" sz="1200" b="1" kern="1200" baseline="0" dirty="0" smtClean="0">
                <a:solidFill>
                  <a:schemeClr val="tx1"/>
                </a:solidFill>
                <a:effectLst/>
                <a:latin typeface="+mn-lt"/>
                <a:ea typeface="+mn-ea"/>
                <a:cs typeface="+mn-cs"/>
              </a:rPr>
              <a:t> Lars </a:t>
            </a:r>
            <a:r>
              <a:rPr lang="en-US" sz="1200" b="1" kern="1200" baseline="0" dirty="0" err="1" smtClean="0">
                <a:solidFill>
                  <a:schemeClr val="tx1"/>
                </a:solidFill>
                <a:effectLst/>
                <a:latin typeface="+mn-lt"/>
                <a:ea typeface="+mn-ea"/>
                <a:cs typeface="+mn-cs"/>
              </a:rPr>
              <a:t>Tomanek</a:t>
            </a:r>
            <a:r>
              <a:rPr lang="en-US" sz="1200" b="1" kern="1200" baseline="0" dirty="0" smtClean="0">
                <a:solidFill>
                  <a:schemeClr val="tx1"/>
                </a:solidFill>
                <a:effectLst/>
                <a:latin typeface="+mn-lt"/>
                <a:ea typeface="+mn-ea"/>
                <a:cs typeface="+mn-cs"/>
              </a:rPr>
              <a:t> etc., 2011</a:t>
            </a:r>
            <a:endParaRPr lang="en-US" dirty="0" smtClean="0"/>
          </a:p>
          <a:p>
            <a:r>
              <a:rPr lang="en-US" dirty="0" smtClean="0"/>
              <a:t>Low</a:t>
            </a:r>
            <a:r>
              <a:rPr lang="en-US" baseline="0" dirty="0" smtClean="0"/>
              <a:t> pH and ROS, all investigated in mammals: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High</a:t>
            </a:r>
            <a:r>
              <a:rPr lang="en-US" sz="1200" kern="1200" baseline="0" dirty="0" smtClean="0">
                <a:solidFill>
                  <a:schemeClr val="tx1"/>
                </a:solidFill>
                <a:effectLst/>
                <a:latin typeface="+mn-lt"/>
                <a:ea typeface="+mn-ea"/>
                <a:cs typeface="+mn-cs"/>
              </a:rPr>
              <a:t> pCO2 series of reactions to form ROS</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 intracellular pH triggered by environmental acidification may negatively affect the efficiency of the mitochondrial electron transport chain (ETC) by increasing electron slip in ROS-generating mitochondrial </a:t>
            </a:r>
            <a:r>
              <a:rPr lang="is-I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would result in elevated rates of ROS generation.”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a:t>
            </a:r>
            <a:r>
              <a:rPr lang="en-US" sz="1200" kern="1200" baseline="0" dirty="0" smtClean="0">
                <a:solidFill>
                  <a:schemeClr val="tx1"/>
                </a:solidFill>
                <a:effectLst/>
                <a:latin typeface="+mn-lt"/>
                <a:ea typeface="+mn-ea"/>
                <a:cs typeface="+mn-cs"/>
              </a:rPr>
              <a:t> pH can cause a release of transition metals, such as iron, which can oxidize molecules and cause oxidative stress</a:t>
            </a:r>
            <a:endParaRPr lang="en-US" sz="1200" kern="1200" dirty="0" smtClean="0">
              <a:solidFill>
                <a:schemeClr val="tx1"/>
              </a:solidFill>
              <a:effectLst/>
              <a:latin typeface="+mn-lt"/>
              <a:ea typeface="+mn-ea"/>
              <a:cs typeface="+mn-cs"/>
            </a:endParaRPr>
          </a:p>
          <a:p>
            <a:pPr marL="0" indent="0">
              <a:buFont typeface="Arial"/>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Animal response to drastic changes in oxygen availability and physiological oxidative stress,</a:t>
            </a:r>
            <a:r>
              <a:rPr lang="en-US" sz="1200" i="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Marcelo Hermes-Lima, Tania </a:t>
            </a:r>
            <a:r>
              <a:rPr lang="en-US" sz="1200" kern="1200" dirty="0" err="1" smtClean="0">
                <a:solidFill>
                  <a:schemeClr val="tx1"/>
                </a:solidFill>
                <a:effectLst/>
                <a:latin typeface="+mn-lt"/>
                <a:ea typeface="+mn-ea"/>
                <a:cs typeface="+mn-cs"/>
              </a:rPr>
              <a:t>Zenteno-Savın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2</a:t>
            </a:r>
            <a:r>
              <a:rPr lang="fi-FI" sz="1200" kern="1200" dirty="0" smtClean="0">
                <a:solidFill>
                  <a:schemeClr val="tx1"/>
                </a:solidFill>
                <a:effectLst/>
                <a:latin typeface="+mn-lt"/>
                <a:ea typeface="+mn-ea"/>
                <a:cs typeface="+mn-cs"/>
              </a:rPr>
              <a:t>002 </a:t>
            </a:r>
            <a:endParaRPr lang="fi-FI"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r>
              <a:rPr lang="en-US" sz="1200" i="1" baseline="0" dirty="0" smtClean="0"/>
              <a:t>COST: </a:t>
            </a:r>
            <a:r>
              <a:rPr lang="en-US" sz="1200" kern="1200" dirty="0" smtClean="0">
                <a:solidFill>
                  <a:schemeClr val="tx1"/>
                </a:solidFill>
                <a:latin typeface="+mn-lt"/>
                <a:ea typeface="+mn-ea"/>
                <a:cs typeface="+mn-cs"/>
              </a:rPr>
              <a:t>Need exact number. </a:t>
            </a:r>
          </a:p>
          <a:p>
            <a:r>
              <a:rPr lang="en-US" sz="1200" kern="1200" dirty="0" smtClean="0">
                <a:solidFill>
                  <a:schemeClr val="tx1"/>
                </a:solidFill>
                <a:latin typeface="+mn-lt"/>
                <a:ea typeface="+mn-ea"/>
                <a:cs typeface="+mn-cs"/>
              </a:rPr>
              <a:t>$300/day, 7 days (including dilution curve etc. &amp; some extra time), + extraction kit cost</a:t>
            </a:r>
            <a:endParaRPr lang="en-US" sz="12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effectLst/>
              </a:rPr>
              <a:t>ANOSIM: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Non-parametric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Although individual observations (transitions) are expected to be independent, individual species variables are not independent of one another.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 distribution of the statistic under the null created via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permutations of the observations </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effectLst/>
            </a:endParaRPr>
          </a:p>
          <a:p>
            <a:pPr marL="0" indent="0">
              <a:buFont typeface="Arial"/>
              <a:buNone/>
            </a:pP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16</a:t>
            </a:fld>
            <a:endParaRPr lang="en-US"/>
          </a:p>
        </p:txBody>
      </p:sp>
    </p:spTree>
    <p:extLst>
      <p:ext uri="{BB962C8B-B14F-4D97-AF65-F5344CB8AC3E}">
        <p14:creationId xmlns:p14="http://schemas.microsoft.com/office/powerpoint/2010/main" val="1737023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Proteomics is the study of all proteins at the cellular</a:t>
            </a:r>
            <a:r>
              <a:rPr lang="en-US" baseline="0" dirty="0" smtClean="0"/>
              <a:t> level. </a:t>
            </a:r>
          </a:p>
          <a:p>
            <a:pPr marL="171450" indent="-171450">
              <a:buFont typeface="Arial"/>
              <a:buChar char="•"/>
            </a:pPr>
            <a:r>
              <a:rPr lang="en-US" baseline="0" dirty="0" smtClean="0"/>
              <a:t>Proteins carry out most cellular activity, and the composition of proteins in the cell can be dynamic, changing based on developmental stage, immune response, and changes in the environment. </a:t>
            </a:r>
          </a:p>
          <a:p>
            <a:pPr marL="628650" lvl="1" indent="-171450">
              <a:buFont typeface="Arial"/>
              <a:buChar char="•"/>
            </a:pPr>
            <a:r>
              <a:rPr lang="en-US" baseline="0" dirty="0" smtClean="0"/>
              <a:t>Organism experiences a change in temperature, oxygen, etc., certain proteins respond maintain homeostasis, to avoid cell damage</a:t>
            </a:r>
          </a:p>
          <a:p>
            <a:pPr marL="171450" indent="-171450">
              <a:buFont typeface="Arial"/>
              <a:buChar char="•"/>
            </a:pPr>
            <a:r>
              <a:rPr lang="en-US" baseline="0" dirty="0" smtClean="0"/>
              <a:t>Because these proteins quickly respond to environmental changes,  measuring them provide us a direct, sensitive view of the animal’s physiology and energy allocation. </a:t>
            </a:r>
          </a:p>
          <a:p>
            <a:pPr marL="171450" indent="-171450">
              <a:buFont typeface="Arial"/>
              <a:buChar char="•"/>
            </a:pPr>
            <a:r>
              <a:rPr lang="en-US" baseline="0" dirty="0" smtClean="0"/>
              <a:t>Therefore, we can then measure proteins that we know are triggered by environmental changes, to assess where the animals resources are being directed. </a:t>
            </a:r>
          </a:p>
        </p:txBody>
      </p:sp>
      <p:sp>
        <p:nvSpPr>
          <p:cNvPr id="4" name="Slide Number Placeholder 3"/>
          <p:cNvSpPr>
            <a:spLocks noGrp="1"/>
          </p:cNvSpPr>
          <p:nvPr>
            <p:ph type="sldNum" sz="quarter" idx="10"/>
          </p:nvPr>
        </p:nvSpPr>
        <p:spPr/>
        <p:txBody>
          <a:bodyPr/>
          <a:lstStyle/>
          <a:p>
            <a:fld id="{50CF1688-2374-3540-B058-D1875BF9B295}" type="slidenum">
              <a:rPr lang="en-US" smtClean="0"/>
              <a:t>17</a:t>
            </a:fld>
            <a:endParaRPr lang="en-US"/>
          </a:p>
        </p:txBody>
      </p:sp>
    </p:spTree>
    <p:extLst>
      <p:ext uri="{BB962C8B-B14F-4D97-AF65-F5344CB8AC3E}">
        <p14:creationId xmlns:p14="http://schemas.microsoft.com/office/powerpoint/2010/main" val="2401078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measured protein composition in 2 phases, both using a mass spectrometer. </a:t>
            </a:r>
          </a:p>
          <a:p>
            <a:r>
              <a:rPr lang="en-US" baseline="0" dirty="0" smtClean="0"/>
              <a:t>Phase 1:  on left </a:t>
            </a:r>
          </a:p>
          <a:p>
            <a:pPr marL="171450" indent="-171450">
              <a:buFont typeface="Arial"/>
              <a:buChar char="•"/>
            </a:pPr>
            <a:r>
              <a:rPr lang="en-US" baseline="0" dirty="0" smtClean="0"/>
              <a:t>Discovery phase, where we determine which proteins we can clearly measure in our gill tissue?  </a:t>
            </a:r>
          </a:p>
          <a:p>
            <a:pPr marL="171450" indent="-171450">
              <a:buFont typeface="Arial"/>
              <a:buChar char="•"/>
            </a:pPr>
            <a:r>
              <a:rPr lang="en-US" baseline="0" dirty="0" smtClean="0"/>
              <a:t>Aka: Shotgun Proteomics</a:t>
            </a:r>
          </a:p>
          <a:p>
            <a:pPr marL="171450" indent="-171450">
              <a:buFont typeface="Arial"/>
              <a:buChar char="•"/>
            </a:pPr>
            <a:r>
              <a:rPr lang="en-US" baseline="0" dirty="0" smtClean="0"/>
              <a:t>Highly memory intensive, limited by the number of sample we can process. </a:t>
            </a:r>
          </a:p>
          <a:p>
            <a:pPr marL="171450" indent="-171450">
              <a:buFont typeface="Arial"/>
              <a:buChar char="•"/>
            </a:pPr>
            <a:r>
              <a:rPr lang="en-US" baseline="0" dirty="0" smtClean="0"/>
              <a:t>Ran 2 geoduck samples per site, measured total of ~8k proteins, and </a:t>
            </a:r>
            <a:r>
              <a:rPr lang="en-US" baseline="0" dirty="0" err="1" smtClean="0"/>
              <a:t>ID’d</a:t>
            </a:r>
            <a:r>
              <a:rPr lang="en-US" baseline="0" dirty="0" smtClean="0"/>
              <a:t> 5,700.  </a:t>
            </a:r>
          </a:p>
          <a:p>
            <a:pPr marL="171450" indent="-171450">
              <a:buFont typeface="Arial"/>
              <a:buChar char="•"/>
            </a:pPr>
            <a:r>
              <a:rPr lang="en-US" baseline="0" dirty="0" smtClean="0"/>
              <a:t>From 5,700 known proteins we selected a handful to investigate further.  </a:t>
            </a:r>
          </a:p>
          <a:p>
            <a:pPr marL="171450" indent="-171450">
              <a:buFont typeface="Arial"/>
              <a:buChar char="•"/>
            </a:pPr>
            <a:r>
              <a:rPr lang="en-US" baseline="0" dirty="0" smtClean="0"/>
              <a:t>Proteins selected based on detectability across all samples, quality of signal, and biological function. </a:t>
            </a:r>
          </a:p>
          <a:p>
            <a:pPr marL="0" indent="0">
              <a:buFont typeface="Arial"/>
              <a:buNone/>
            </a:pPr>
            <a:r>
              <a:rPr lang="en-US" baseline="0" dirty="0" smtClean="0"/>
              <a:t>Phase 2: on right </a:t>
            </a:r>
          </a:p>
          <a:p>
            <a:pPr marL="171450" indent="-171450">
              <a:buFont typeface="Arial"/>
              <a:buChar char="•"/>
            </a:pPr>
            <a:r>
              <a:rPr lang="en-US" baseline="0" dirty="0" smtClean="0"/>
              <a:t>Targeted quantification phase, we can precisely measure the amount of each proteins we’ve selected in each geoduck sample. </a:t>
            </a:r>
          </a:p>
          <a:p>
            <a:pPr marL="171450" indent="-171450">
              <a:buFont typeface="Arial"/>
              <a:buChar char="•"/>
            </a:pPr>
            <a:r>
              <a:rPr lang="en-US" baseline="0" dirty="0" smtClean="0"/>
              <a:t>Less intensive, ran 12 per site, targeting 13 proteins</a:t>
            </a:r>
          </a:p>
          <a:p>
            <a:pPr marL="171450" indent="-171450">
              <a:buFont typeface="Arial"/>
              <a:buChar char="•"/>
            </a:pPr>
            <a:r>
              <a:rPr lang="en-US" baseline="0" dirty="0" smtClean="0"/>
              <a:t>The data we collected from phase 2 was quantity data, and were able to compared abundance between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18</a:t>
            </a:fld>
            <a:endParaRPr lang="en-US"/>
          </a:p>
        </p:txBody>
      </p:sp>
    </p:spTree>
    <p:extLst>
      <p:ext uri="{BB962C8B-B14F-4D97-AF65-F5344CB8AC3E}">
        <p14:creationId xmlns:p14="http://schemas.microsoft.com/office/powerpoint/2010/main" val="808837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I need this info:</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19</a:t>
            </a:fld>
            <a:endParaRPr lang="en-US"/>
          </a:p>
        </p:txBody>
      </p:sp>
    </p:spTree>
    <p:extLst>
      <p:ext uri="{BB962C8B-B14F-4D97-AF65-F5344CB8AC3E}">
        <p14:creationId xmlns:p14="http://schemas.microsoft.com/office/powerpoint/2010/main" val="332126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Pacific geoduck is</a:t>
            </a:r>
            <a:r>
              <a:rPr lang="en-US" sz="1400" baseline="0" dirty="0" smtClean="0"/>
              <a:t> </a:t>
            </a:r>
            <a:r>
              <a:rPr lang="is-IS" sz="1400" baseline="0" dirty="0" smtClean="0"/>
              <a:t>…</a:t>
            </a:r>
          </a:p>
          <a:p>
            <a:endParaRPr lang="is-IS" sz="14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While the geoduck industry is growing, producers and resource managers realize that ocean conditions are changing, and ocean acidification in particular, could threaten this industry. We have limited data in terms of published studies on the optimal growing conditions for geoduck, and no published studies yet on Pacific </a:t>
            </a:r>
            <a:r>
              <a:rPr lang="en-US" sz="1400" baseline="0" dirty="0" err="1" smtClean="0"/>
              <a:t>geoduck’s</a:t>
            </a:r>
            <a:r>
              <a:rPr lang="en-US" sz="1400" baseline="0" dirty="0" smtClean="0"/>
              <a:t> response to OA. So, my collaborators and I set out to see how geoduck growth, survival and physiology responds to low pH conditions. </a:t>
            </a:r>
          </a:p>
          <a:p>
            <a:endParaRPr lang="is-IS" sz="1400"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2</a:t>
            </a:fld>
            <a:endParaRPr lang="en-US"/>
          </a:p>
        </p:txBody>
      </p:sp>
    </p:spTree>
    <p:extLst>
      <p:ext uri="{BB962C8B-B14F-4D97-AF65-F5344CB8AC3E}">
        <p14:creationId xmlns:p14="http://schemas.microsoft.com/office/powerpoint/2010/main" val="245266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400" dirty="0" smtClean="0"/>
              <a:t>In </a:t>
            </a:r>
            <a:r>
              <a:rPr lang="en-US" sz="1400" dirty="0" smtClean="0"/>
              <a:t>planning the study, we wanted</a:t>
            </a:r>
            <a:r>
              <a:rPr lang="en-US" sz="1400" baseline="0" dirty="0" smtClean="0"/>
              <a:t> to incorporate recommendations that many OA researchers have made, for example: </a:t>
            </a:r>
          </a:p>
          <a:p>
            <a:pPr marL="0" indent="0">
              <a:spcBef>
                <a:spcPts val="1200"/>
              </a:spcBef>
              <a:buFont typeface="Arial"/>
              <a:buNone/>
            </a:pPr>
            <a:r>
              <a:rPr lang="en-US" sz="1400" dirty="0" smtClean="0">
                <a:solidFill>
                  <a:srgbClr val="000000"/>
                </a:solidFill>
                <a:latin typeface="Avenir Medium"/>
                <a:cs typeface="Avenir Medium"/>
              </a:rPr>
              <a:t>Multiple stressors, e.g. temperature, hypoxia </a:t>
            </a:r>
          </a:p>
          <a:p>
            <a:pPr marL="0" indent="0">
              <a:spcBef>
                <a:spcPts val="1200"/>
              </a:spcBef>
              <a:buFont typeface="Arial"/>
              <a:buNone/>
            </a:pPr>
            <a:r>
              <a:rPr lang="en-US" sz="1400" dirty="0" smtClean="0">
                <a:solidFill>
                  <a:srgbClr val="000000"/>
                </a:solidFill>
                <a:latin typeface="Avenir Medium"/>
                <a:cs typeface="Avenir Medium"/>
              </a:rPr>
              <a:t>Natural pH fluctuations, e.g. diurnal </a:t>
            </a:r>
          </a:p>
          <a:p>
            <a:pPr marL="0" indent="0">
              <a:spcBef>
                <a:spcPts val="1200"/>
              </a:spcBef>
              <a:buFont typeface="Arial"/>
              <a:buNone/>
            </a:pPr>
            <a:r>
              <a:rPr lang="en-US" sz="1400" dirty="0" smtClean="0">
                <a:solidFill>
                  <a:srgbClr val="000000"/>
                </a:solidFill>
                <a:latin typeface="Avenir Medium"/>
                <a:cs typeface="Avenir Medium"/>
              </a:rPr>
              <a:t>Impact of OA in context of natural environmental variability</a:t>
            </a:r>
          </a:p>
          <a:p>
            <a:pPr marL="0" indent="0">
              <a:spcBef>
                <a:spcPts val="1200"/>
              </a:spcBef>
              <a:buFont typeface="Lucida Grande"/>
              <a:buNone/>
            </a:pPr>
            <a:endParaRPr lang="en-US" sz="1400" dirty="0" smtClean="0">
              <a:solidFill>
                <a:srgbClr val="000000"/>
              </a:solidFill>
              <a:latin typeface="Avenir Medium"/>
              <a:cs typeface="Avenir Medium"/>
            </a:endParaRPr>
          </a:p>
          <a:p>
            <a:pPr marL="0" marR="0" indent="0" algn="l" defTabSz="457200" rtl="0" eaLnBrk="1" fontAlgn="auto" latinLnBrk="0" hangingPunct="1">
              <a:lnSpc>
                <a:spcPct val="100000"/>
              </a:lnSpc>
              <a:spcBef>
                <a:spcPts val="1200"/>
              </a:spcBef>
              <a:spcAft>
                <a:spcPts val="0"/>
              </a:spcAft>
              <a:buClrTx/>
              <a:buSzTx/>
              <a:buFont typeface="Lucida Grande"/>
              <a:buNone/>
              <a:tabLst/>
              <a:defRPr/>
            </a:pPr>
            <a:r>
              <a:rPr lang="en-US" sz="1400" dirty="0" smtClean="0"/>
              <a:t>Controlled lab studies cannot mimic the</a:t>
            </a:r>
            <a:r>
              <a:rPr lang="en-US" sz="1400" baseline="0" dirty="0" smtClean="0"/>
              <a:t> heterogeneity and variability of a natural setting, so </a:t>
            </a:r>
            <a:r>
              <a:rPr lang="is-IS" sz="1400" baseline="0" dirty="0" smtClean="0"/>
              <a:t>… </a:t>
            </a:r>
            <a:endParaRPr lang="en-US" sz="1400" dirty="0" smtClean="0"/>
          </a:p>
          <a:p>
            <a:pPr marL="0" indent="0">
              <a:spcBef>
                <a:spcPts val="1200"/>
              </a:spcBef>
              <a:buFont typeface="Lucida Grande"/>
              <a:buNone/>
            </a:pPr>
            <a:endParaRPr lang="en-US" sz="1400" dirty="0" smtClean="0">
              <a:solidFill>
                <a:srgbClr val="000000"/>
              </a:solidFill>
              <a:latin typeface="Avenir Medium"/>
              <a:cs typeface="Avenir Medium"/>
            </a:endParaRPr>
          </a:p>
          <a:p>
            <a:pPr marL="0" indent="0">
              <a:spcBef>
                <a:spcPts val="1200"/>
              </a:spcBef>
              <a:buFont typeface="Lucida Grande"/>
              <a:buNone/>
            </a:pPr>
            <a:r>
              <a:rPr lang="en-US" sz="1400" dirty="0" smtClean="0">
                <a:solidFill>
                  <a:srgbClr val="000000"/>
                </a:solidFill>
                <a:latin typeface="Avenir Medium"/>
                <a:cs typeface="Avenir Medium"/>
              </a:rPr>
              <a:t>Multiple </a:t>
            </a:r>
            <a:r>
              <a:rPr lang="en-US" sz="1400" dirty="0" smtClean="0">
                <a:solidFill>
                  <a:srgbClr val="000000"/>
                </a:solidFill>
                <a:latin typeface="Avenir Medium"/>
                <a:cs typeface="Avenir Medium"/>
              </a:rPr>
              <a:t>stressors, e.g. temperature, hypoxia </a:t>
            </a:r>
          </a:p>
          <a:p>
            <a:pPr marL="274320" lvl="1" indent="0">
              <a:spcBef>
                <a:spcPts val="1200"/>
              </a:spcBef>
              <a:buFont typeface="Lucida Grande"/>
              <a:buNone/>
            </a:pPr>
            <a:r>
              <a:rPr lang="en-US" sz="1400" i="1" dirty="0" smtClean="0">
                <a:solidFill>
                  <a:srgbClr val="000000"/>
                </a:solidFill>
                <a:latin typeface="Avenir Medium"/>
                <a:cs typeface="Avenir Medium"/>
              </a:rPr>
              <a:t>(</a:t>
            </a:r>
            <a:r>
              <a:rPr lang="en-US" sz="1400" i="1" dirty="0" err="1" smtClean="0">
                <a:solidFill>
                  <a:srgbClr val="000000"/>
                </a:solidFill>
                <a:latin typeface="Avenir Medium"/>
                <a:cs typeface="Avenir Medium"/>
              </a:rPr>
              <a:t>Reum</a:t>
            </a:r>
            <a:r>
              <a:rPr lang="en-US" sz="1400" i="1" dirty="0" smtClean="0">
                <a:solidFill>
                  <a:srgbClr val="000000"/>
                </a:solidFill>
                <a:latin typeface="Avenir Medium"/>
                <a:cs typeface="Avenir Medium"/>
              </a:rPr>
              <a:t> et al. 2016, </a:t>
            </a:r>
            <a:r>
              <a:rPr lang="en-US" sz="1400" i="1" dirty="0" err="1" smtClean="0">
                <a:solidFill>
                  <a:srgbClr val="000000"/>
                </a:solidFill>
                <a:latin typeface="Avenir Medium"/>
                <a:cs typeface="Avenir Medium"/>
              </a:rPr>
              <a:t>Przeslawski</a:t>
            </a:r>
            <a:r>
              <a:rPr lang="en-US" sz="1400" i="1" dirty="0" smtClean="0">
                <a:solidFill>
                  <a:srgbClr val="000000"/>
                </a:solidFill>
                <a:latin typeface="Avenir Medium"/>
                <a:cs typeface="Avenir Medium"/>
              </a:rPr>
              <a:t>, Byrne, </a:t>
            </a:r>
            <a:r>
              <a:rPr lang="en-US" sz="1400" i="1" dirty="0" err="1" smtClean="0">
                <a:solidFill>
                  <a:srgbClr val="000000"/>
                </a:solidFill>
                <a:latin typeface="Avenir Medium"/>
                <a:cs typeface="Avenir Medium"/>
              </a:rPr>
              <a:t>Mellin</a:t>
            </a:r>
            <a:r>
              <a:rPr lang="en-US" sz="1400" i="1" dirty="0" smtClean="0">
                <a:solidFill>
                  <a:srgbClr val="000000"/>
                </a:solidFill>
                <a:latin typeface="Avenir Medium"/>
                <a:cs typeface="Avenir Medium"/>
              </a:rPr>
              <a:t> 2015, </a:t>
            </a:r>
            <a:r>
              <a:rPr lang="en-US" sz="1400" i="1" dirty="0" err="1" smtClean="0">
                <a:solidFill>
                  <a:srgbClr val="000000"/>
                </a:solidFill>
                <a:latin typeface="Avenir Medium"/>
                <a:cs typeface="Avenir Medium"/>
              </a:rPr>
              <a:t>Kroeker</a:t>
            </a:r>
            <a:r>
              <a:rPr lang="en-US" sz="1400" i="1" dirty="0" smtClean="0">
                <a:solidFill>
                  <a:srgbClr val="000000"/>
                </a:solidFill>
                <a:latin typeface="Avenir Medium"/>
                <a:cs typeface="Avenir Medium"/>
              </a:rPr>
              <a:t> et al. 2013, Harvey et al. 2013</a:t>
            </a:r>
            <a:r>
              <a:rPr lang="en-US" sz="1400" i="1" dirty="0" smtClean="0">
                <a:solidFill>
                  <a:srgbClr val="000000"/>
                </a:solidFill>
                <a:latin typeface="Avenir Medium"/>
                <a:cs typeface="Avenir Medium"/>
              </a:rPr>
              <a:t>)</a:t>
            </a:r>
          </a:p>
          <a:p>
            <a:pPr marL="0" indent="0">
              <a:spcBef>
                <a:spcPts val="1200"/>
              </a:spcBef>
              <a:buFont typeface="Lucida Grande"/>
              <a:buNone/>
            </a:pPr>
            <a:r>
              <a:rPr lang="en-US" sz="1400" dirty="0" smtClean="0">
                <a:solidFill>
                  <a:srgbClr val="000000"/>
                </a:solidFill>
                <a:latin typeface="Avenir Medium"/>
                <a:cs typeface="Avenir Medium"/>
              </a:rPr>
              <a:t>Natural pH fluctuations, e.g. diurnal </a:t>
            </a:r>
          </a:p>
          <a:p>
            <a:pPr marL="274320" lvl="1" indent="0">
              <a:spcBef>
                <a:spcPts val="1200"/>
              </a:spcBef>
              <a:buFont typeface="Lucida Grande"/>
              <a:buNone/>
            </a:pPr>
            <a:r>
              <a:rPr lang="en-US" sz="1400" i="1" dirty="0" err="1" smtClean="0">
                <a:solidFill>
                  <a:srgbClr val="000000"/>
                </a:solidFill>
                <a:latin typeface="Avenir Medium"/>
                <a:cs typeface="Avenir Medium"/>
              </a:rPr>
              <a:t>Frieder</a:t>
            </a:r>
            <a:r>
              <a:rPr lang="en-US" sz="1400" i="1" dirty="0" smtClean="0">
                <a:solidFill>
                  <a:srgbClr val="000000"/>
                </a:solidFill>
                <a:latin typeface="Avenir Medium"/>
                <a:cs typeface="Avenir Medium"/>
              </a:rPr>
              <a:t> </a:t>
            </a:r>
            <a:r>
              <a:rPr lang="en-US" sz="1400" i="1" dirty="0" smtClean="0">
                <a:solidFill>
                  <a:srgbClr val="000000"/>
                </a:solidFill>
                <a:latin typeface="Avenir Medium"/>
                <a:cs typeface="Avenir Medium"/>
              </a:rPr>
              <a:t>et al. 2014, Cornwall 2013, Boyd et al. 2016</a:t>
            </a:r>
            <a:endParaRPr lang="en-US" sz="1400" dirty="0" smtClean="0">
              <a:solidFill>
                <a:srgbClr val="000000"/>
              </a:solidFill>
              <a:latin typeface="Avenir Medium"/>
              <a:cs typeface="Avenir Medium"/>
            </a:endParaRPr>
          </a:p>
          <a:p>
            <a:pPr marL="0" indent="0">
              <a:spcBef>
                <a:spcPts val="1200"/>
              </a:spcBef>
              <a:buFont typeface="Lucida Grande"/>
              <a:buNone/>
            </a:pPr>
            <a:r>
              <a:rPr lang="en-US" sz="1400" dirty="0" smtClean="0">
                <a:solidFill>
                  <a:srgbClr val="000000"/>
                </a:solidFill>
                <a:latin typeface="Avenir Medium"/>
                <a:cs typeface="Avenir Medium"/>
              </a:rPr>
              <a:t>Impact of OA in context of natural environmental variability</a:t>
            </a:r>
          </a:p>
          <a:p>
            <a:pPr marL="274320" lvl="1" indent="0">
              <a:spcBef>
                <a:spcPts val="1200"/>
              </a:spcBef>
              <a:buFont typeface="Lucida Grande"/>
              <a:buNone/>
            </a:pPr>
            <a:r>
              <a:rPr lang="en-US" sz="1400" i="1" dirty="0" smtClean="0">
                <a:solidFill>
                  <a:srgbClr val="000000"/>
                </a:solidFill>
                <a:latin typeface="Avenir Medium"/>
                <a:cs typeface="Avenir Medium"/>
              </a:rPr>
              <a:t>Boyd et al. 2016</a:t>
            </a:r>
            <a:r>
              <a:rPr lang="en-US" sz="1400" dirty="0" smtClean="0">
                <a:solidFill>
                  <a:srgbClr val="000000"/>
                </a:solidFill>
                <a:latin typeface="Avenir Medium"/>
                <a:cs typeface="Avenir Medium"/>
              </a:rPr>
              <a:t>, </a:t>
            </a:r>
            <a:r>
              <a:rPr lang="en-US" sz="1400" i="1" dirty="0" smtClean="0">
                <a:solidFill>
                  <a:srgbClr val="000000"/>
                </a:solidFill>
                <a:latin typeface="Avenir Medium"/>
                <a:cs typeface="Avenir Medium"/>
              </a:rPr>
              <a:t>Gunderson, Armstrong, </a:t>
            </a:r>
            <a:r>
              <a:rPr lang="en-US" sz="1400" i="1" dirty="0" err="1" smtClean="0">
                <a:solidFill>
                  <a:srgbClr val="000000"/>
                </a:solidFill>
                <a:latin typeface="Avenir Medium"/>
                <a:cs typeface="Avenir Medium"/>
              </a:rPr>
              <a:t>Stillman</a:t>
            </a:r>
            <a:r>
              <a:rPr lang="en-US" sz="1400" i="1" dirty="0" smtClean="0">
                <a:solidFill>
                  <a:srgbClr val="000000"/>
                </a:solidFill>
                <a:latin typeface="Avenir Medium"/>
                <a:cs typeface="Avenir Medium"/>
              </a:rPr>
              <a:t> </a:t>
            </a:r>
            <a:r>
              <a:rPr lang="en-US" sz="1400" i="1" dirty="0" smtClean="0">
                <a:solidFill>
                  <a:srgbClr val="000000"/>
                </a:solidFill>
                <a:latin typeface="Avenir Medium"/>
                <a:cs typeface="Avenir Medium"/>
              </a:rPr>
              <a:t>2016</a:t>
            </a:r>
            <a:endParaRPr lang="en-US" sz="1400" dirty="0" smtClean="0">
              <a:solidFill>
                <a:srgbClr val="000000"/>
              </a:solidFill>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3</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To address these</a:t>
            </a:r>
            <a:r>
              <a:rPr lang="en-US" sz="1400" baseline="0" dirty="0" smtClean="0"/>
              <a:t> recommendations, we conducted a field study, where we outplanted animals, and observed how pH conditions affect the animals. </a:t>
            </a:r>
            <a:endParaRPr lang="en-US" sz="1400" dirty="0" smtClean="0"/>
          </a:p>
          <a:p>
            <a:endParaRPr lang="en-US" sz="1400" dirty="0" smtClean="0"/>
          </a:p>
          <a:p>
            <a:r>
              <a:rPr lang="en-US" sz="1400" baseline="0" dirty="0" smtClean="0"/>
              <a:t>We leverage the relatively low pH conditions found in Washington State estuaries, and the broad range of conditions occurring between </a:t>
            </a:r>
            <a:r>
              <a:rPr lang="en-US" sz="1400" baseline="0" dirty="0" err="1" smtClean="0"/>
              <a:t>subbasins</a:t>
            </a:r>
            <a:r>
              <a:rPr lang="en-US" sz="1400" baseline="0" dirty="0" smtClean="0"/>
              <a:t> of Puget Sound and Willapa Bay. </a:t>
            </a:r>
          </a:p>
        </p:txBody>
      </p:sp>
      <p:sp>
        <p:nvSpPr>
          <p:cNvPr id="4" name="Slide Number Placeholder 3"/>
          <p:cNvSpPr>
            <a:spLocks noGrp="1"/>
          </p:cNvSpPr>
          <p:nvPr>
            <p:ph type="sldNum" sz="quarter" idx="10"/>
          </p:nvPr>
        </p:nvSpPr>
        <p:spPr/>
        <p:txBody>
          <a:bodyPr/>
          <a:lstStyle/>
          <a:p>
            <a:fld id="{50CF1688-2374-3540-B058-D1875BF9B295}" type="slidenum">
              <a:rPr lang="en-US" smtClean="0"/>
              <a:t>4</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400" baseline="0" dirty="0" smtClean="0"/>
              <a:t>Because eelgrass consumes CO2 during photosynthesis, many predict that they can mitigate the effect of fossil fuel emissions on seawater pH and calcifying organisms, creating a more suitable microhabitat inside the eelgrass bed.  We </a:t>
            </a:r>
            <a:endParaRPr lang="en-US" sz="140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400" baseline="0" dirty="0" smtClean="0"/>
          </a:p>
          <a:p>
            <a:pPr marL="171450" indent="-171450">
              <a:buFont typeface="Arial"/>
              <a:buChar char="•"/>
            </a:pPr>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5</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p>
        </p:txBody>
      </p:sp>
      <p:sp>
        <p:nvSpPr>
          <p:cNvPr id="4" name="Slide Number Placeholder 3"/>
          <p:cNvSpPr>
            <a:spLocks noGrp="1"/>
          </p:cNvSpPr>
          <p:nvPr>
            <p:ph type="sldNum" sz="quarter" idx="10"/>
          </p:nvPr>
        </p:nvSpPr>
        <p:spPr/>
        <p:txBody>
          <a:bodyPr/>
          <a:lstStyle/>
          <a:p>
            <a:fld id="{50CF1688-2374-3540-B058-D1875BF9B295}" type="slidenum">
              <a:rPr lang="en-US" smtClean="0"/>
              <a:t>6</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aseline="0" dirty="0" smtClean="0">
                <a:latin typeface="Avenir Medium"/>
                <a:cs typeface="Avenir Medium"/>
              </a:rPr>
              <a:t>Sell:  variability in pH – sell!  </a:t>
            </a:r>
          </a:p>
          <a:p>
            <a:pPr marL="0" indent="0">
              <a:buFont typeface="Arial"/>
              <a:buNone/>
            </a:pPr>
            <a:endParaRPr lang="en-US" sz="1200" baseline="0" dirty="0" smtClean="0">
              <a:latin typeface="Avenir Medium"/>
              <a:cs typeface="Avenir Medium"/>
            </a:endParaRPr>
          </a:p>
          <a:p>
            <a:pPr marL="0" indent="0">
              <a:buFont typeface="Arial"/>
              <a:buNone/>
            </a:pPr>
            <a:r>
              <a:rPr lang="en-US" sz="1200" baseline="0" dirty="0" smtClean="0">
                <a:latin typeface="Avenir Medium"/>
                <a:cs typeface="Avenir Medium"/>
              </a:rPr>
              <a:t>Make all y-axes same  </a:t>
            </a:r>
          </a:p>
          <a:p>
            <a:pPr marL="0" indent="0">
              <a:buFont typeface="Arial"/>
              <a:buNone/>
            </a:pPr>
            <a:endParaRPr lang="en-US" sz="1200" baseline="0" dirty="0" smtClean="0">
              <a:latin typeface="Avenir Medium"/>
              <a:cs typeface="Avenir Medium"/>
            </a:endParaRPr>
          </a:p>
          <a:p>
            <a:pPr marL="0" indent="0">
              <a:buFont typeface="Arial"/>
              <a:buNone/>
            </a:pPr>
            <a:r>
              <a:rPr lang="en-US" sz="1200" baseline="0" dirty="0" smtClean="0">
                <a:latin typeface="Avenir Medium"/>
                <a:cs typeface="Avenir Medium"/>
              </a:rPr>
              <a:t>Don</a:t>
            </a:r>
            <a:r>
              <a:rPr lang="uk-UA" sz="1200" baseline="0" dirty="0" smtClean="0">
                <a:latin typeface="Avenir Medium"/>
                <a:cs typeface="Avenir Medium"/>
              </a:rPr>
              <a:t>’</a:t>
            </a:r>
            <a:r>
              <a:rPr lang="en-US" sz="1200" baseline="0" dirty="0" smtClean="0">
                <a:latin typeface="Avenir Medium"/>
                <a:cs typeface="Avenir Medium"/>
              </a:rPr>
              <a:t>t say “probe failure”  </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7</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p>
        </p:txBody>
      </p:sp>
      <p:sp>
        <p:nvSpPr>
          <p:cNvPr id="4" name="Slide Number Placeholder 3"/>
          <p:cNvSpPr>
            <a:spLocks noGrp="1"/>
          </p:cNvSpPr>
          <p:nvPr>
            <p:ph type="sldNum" sz="quarter" idx="10"/>
          </p:nvPr>
        </p:nvSpPr>
        <p:spPr/>
        <p:txBody>
          <a:bodyPr/>
          <a:lstStyle/>
          <a:p>
            <a:fld id="{50CF1688-2374-3540-B058-D1875BF9B295}" type="slidenum">
              <a:rPr lang="en-US" smtClean="0"/>
              <a:t>8</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aseline="0" dirty="0" smtClean="0">
                <a:latin typeface="Avenir Medium"/>
                <a:cs typeface="Avenir Medium"/>
              </a:rPr>
              <a:t>Plot comparison between mean initial length </a:t>
            </a:r>
          </a:p>
          <a:p>
            <a:pPr marL="171450" indent="-171450">
              <a:buFont typeface="Arial"/>
              <a:buChar char="•"/>
            </a:pPr>
            <a:r>
              <a:rPr lang="en-US" sz="1200" baseline="0" dirty="0" smtClean="0">
                <a:latin typeface="Avenir Medium"/>
                <a:cs typeface="Avenir Medium"/>
              </a:rPr>
              <a:t>Final mean for each site / initial mean = ratio (no error bars) </a:t>
            </a:r>
          </a:p>
        </p:txBody>
      </p:sp>
      <p:sp>
        <p:nvSpPr>
          <p:cNvPr id="4" name="Slide Number Placeholder 3"/>
          <p:cNvSpPr>
            <a:spLocks noGrp="1"/>
          </p:cNvSpPr>
          <p:nvPr>
            <p:ph type="sldNum" sz="quarter" idx="10"/>
          </p:nvPr>
        </p:nvSpPr>
        <p:spPr/>
        <p:txBody>
          <a:bodyPr/>
          <a:lstStyle/>
          <a:p>
            <a:fld id="{50CF1688-2374-3540-B058-D1875BF9B295}" type="slidenum">
              <a:rPr lang="en-US" smtClean="0"/>
              <a:t>9</a:t>
            </a:fld>
            <a:endParaRPr lang="en-US"/>
          </a:p>
        </p:txBody>
      </p:sp>
    </p:spTree>
    <p:extLst>
      <p:ext uri="{BB962C8B-B14F-4D97-AF65-F5344CB8AC3E}">
        <p14:creationId xmlns:p14="http://schemas.microsoft.com/office/powerpoint/2010/main" val="370904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17" name="Footer Placeholder 16"/>
          <p:cNvSpPr>
            <a:spLocks noGrp="1"/>
          </p:cNvSpPr>
          <p:nvPr>
            <p:ph type="ftr" sz="quarter" idx="11"/>
          </p:nvPr>
        </p:nvSpPr>
        <p:spPr/>
        <p:txBody>
          <a:bodyPr/>
          <a:lstStyle/>
          <a:p>
            <a:endParaRPr kumimoji="0"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a:prstGeom prst="rect">
            <a:avLst/>
          </a:prstGeo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43400" y="1040174"/>
            <a:ext cx="457200" cy="441325"/>
          </a:xfrm>
          <a:prstGeom prst="rect">
            <a:avLst/>
          </a:prstGeom>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a:prstGeom prst="rect">
            <a:avLst/>
          </a:prstGeom>
        </p:spPr>
        <p:txBody>
          <a:bodyPr/>
          <a:lstStyle/>
          <a:p>
            <a:fld id="{2C6B1FF6-39B9-40F5-8B67-33C6354A3D4F}" type="slidenum">
              <a:rPr kumimoji="0" lang="en-US" smtClean="0"/>
              <a:pPr eaLnBrk="1" latinLnBrk="0" hangingPunct="1"/>
              <a:t>‹#›</a:t>
            </a:fld>
            <a:endParaRPr kumimoji="0"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4361688" y="1026372"/>
            <a:ext cx="457200" cy="441325"/>
          </a:xfrm>
          <a:prstGeom prst="rect">
            <a:avLst/>
          </a:prstGeom>
        </p:spPr>
        <p:txBody>
          <a:bodyPr/>
          <a:lstStyle/>
          <a:p>
            <a:fld id="{2C6B1FF6-39B9-40F5-8B67-33C6354A3D4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a:xfrm>
            <a:off x="304800" y="6410848"/>
            <a:ext cx="8500872" cy="365760"/>
          </a:xfrm>
        </p:spPr>
        <p:txBody>
          <a:bodyPr/>
          <a:lstStyle>
            <a:lvl1pPr>
              <a:defRPr sz="1200" b="1" cap="small"/>
            </a:lvl1pPr>
          </a:lstStyle>
          <a:p>
            <a:r>
              <a:rPr lang="en-US" dirty="0" smtClean="0">
                <a:latin typeface="Avenir Medium"/>
                <a:cs typeface="Avenir Medium"/>
              </a:rPr>
              <a:t>Questions  --------  Background -------- Outplant -------- 2-phase protein analysis -------- Results -------- Conclusions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a:prstGeom prst="rect">
            <a:avLst/>
          </a:prstGeo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pPr eaLnBrk="1" latinLnBrk="0" hangingPunct="1"/>
            <a:fld id="{9D21D778-B565-4D7E-94D7-64010A445B68}" type="datetimeFigureOut">
              <a:rPr lang="en-US" smtClean="0"/>
              <a:pPr eaLnBrk="1" latinLnBrk="0" hangingPunct="1"/>
              <a:t>3/20/18</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a:xfrm>
            <a:off x="4343400" y="1040174"/>
            <a:ext cx="457200" cy="441325"/>
          </a:xfrm>
          <a:prstGeom prst="rect">
            <a:avLst/>
          </a:prstGeom>
        </p:spPr>
        <p:txBody>
          <a:bodyPr/>
          <a:lstStyle/>
          <a:p>
            <a:fld id="{2C6B1FF6-39B9-40F5-8B67-33C6354A3D4F}" type="slidenum">
              <a:rPr kumimoji="0" lang="en-US" smtClean="0"/>
              <a:pPr eaLnBrk="1" latinLnBrk="0" hangingPunct="1"/>
              <a:t>‹#›</a:t>
            </a:fld>
            <a:endParaRPr kumimoji="0"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kumimoji="0"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a:prstGeom prst="rect">
            <a:avLst/>
          </a:prstGeo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a:xfrm>
            <a:off x="4343400" y="1036020"/>
            <a:ext cx="457200" cy="441325"/>
          </a:xfrm>
          <a:prstGeom prst="rect">
            <a:avLst/>
          </a:prstGeo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4267200" y="6324600"/>
            <a:ext cx="609600" cy="441324"/>
          </a:xfrm>
          <a:prstGeom prst="rect">
            <a:avLst/>
          </a:prstGeo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a:prstGeom prst="rect">
            <a:avLst/>
          </a:prstGeo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3/20/18</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a:prstGeom prst="rect">
            <a:avLst/>
          </a:prstGeom>
        </p:spPr>
        <p:txBody>
          <a:bodyPr/>
          <a:lstStyle/>
          <a:p>
            <a:fld id="{2C6B1FF6-39B9-40F5-8B67-33C6354A3D4F}" type="slidenum">
              <a:rPr kumimoji="0" lang="en-US" smtClean="0"/>
              <a:pPr eaLnBrk="1" latinLnBrk="0" hangingPunct="1"/>
              <a:t>‹#›</a:t>
            </a:fld>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eaLnBrk="1" latinLnBrk="0" hangingPunct="1"/>
            <a:fld id="{9D21D778-B565-4D7E-94D7-64010A445B68}" type="datetimeFigureOut">
              <a:rPr lang="en-US" smtClean="0"/>
              <a:pPr eaLnBrk="1" latinLnBrk="0" hangingPunct="1"/>
              <a:t>3/20/18</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3/20/18</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jp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9333" y="2819399"/>
            <a:ext cx="8839200" cy="3564468"/>
          </a:xfrm>
        </p:spPr>
        <p:txBody>
          <a:bodyPr>
            <a:normAutofit/>
          </a:bodyPr>
          <a:lstStyle/>
          <a:p>
            <a:r>
              <a:rPr lang="en-US" sz="2200" i="1" cap="small" dirty="0" smtClean="0">
                <a:solidFill>
                  <a:schemeClr val="tx2">
                    <a:lumMod val="50000"/>
                  </a:schemeClr>
                </a:solidFill>
                <a:latin typeface="Avenir Medium"/>
                <a:cs typeface="Avenir Medium"/>
              </a:rPr>
              <a:t>Leveraging eelgrass and estuaries to assess how geoduck respond to pH</a:t>
            </a:r>
            <a:endParaRPr lang="en-US" sz="2200" dirty="0" smtClean="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endParaRPr lang="en-US" dirty="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r>
              <a:rPr lang="en-US" cap="none" dirty="0" smtClean="0">
                <a:solidFill>
                  <a:schemeClr val="tx2">
                    <a:lumMod val="50000"/>
                  </a:schemeClr>
                </a:solidFill>
                <a:latin typeface="Avenir Medium"/>
                <a:cs typeface="Avenir Medium"/>
              </a:rPr>
              <a:t>Laura H Spencer, UW SAFS</a:t>
            </a:r>
          </a:p>
          <a:p>
            <a:r>
              <a:rPr lang="en-US" cap="none" dirty="0" smtClean="0">
                <a:solidFill>
                  <a:schemeClr val="tx2">
                    <a:lumMod val="50000"/>
                  </a:schemeClr>
                </a:solidFill>
                <a:latin typeface="Avenir Medium"/>
                <a:cs typeface="Avenir Medium"/>
              </a:rPr>
              <a:t>Micah </a:t>
            </a:r>
            <a:r>
              <a:rPr lang="en-US" cap="none" dirty="0" err="1" smtClean="0">
                <a:solidFill>
                  <a:schemeClr val="tx2">
                    <a:lumMod val="50000"/>
                  </a:schemeClr>
                </a:solidFill>
                <a:latin typeface="Avenir Medium"/>
                <a:cs typeface="Avenir Medium"/>
              </a:rPr>
              <a:t>Horwith</a:t>
            </a:r>
            <a:r>
              <a:rPr lang="en-US" cap="none" dirty="0" smtClean="0">
                <a:solidFill>
                  <a:schemeClr val="tx2">
                    <a:lumMod val="50000"/>
                  </a:schemeClr>
                </a:solidFill>
                <a:latin typeface="Avenir Medium"/>
                <a:cs typeface="Avenir Medium"/>
              </a:rPr>
              <a:t>, WA DNR</a:t>
            </a:r>
          </a:p>
          <a:p>
            <a:r>
              <a:rPr lang="en-US" cap="none" dirty="0" smtClean="0">
                <a:solidFill>
                  <a:schemeClr val="tx2">
                    <a:lumMod val="50000"/>
                  </a:schemeClr>
                </a:solidFill>
                <a:latin typeface="Avenir Medium"/>
                <a:cs typeface="Avenir Medium"/>
              </a:rPr>
              <a:t>Alex Lowe, UW Biology</a:t>
            </a:r>
          </a:p>
          <a:p>
            <a:r>
              <a:rPr lang="en-US" cap="none" dirty="0" smtClean="0">
                <a:solidFill>
                  <a:schemeClr val="tx2">
                    <a:lumMod val="50000"/>
                  </a:schemeClr>
                </a:solidFill>
                <a:latin typeface="Avenir Medium"/>
                <a:cs typeface="Avenir Medium"/>
              </a:rPr>
              <a:t>Emma Timmins-</a:t>
            </a:r>
            <a:r>
              <a:rPr lang="en-US" cap="none" dirty="0" err="1" smtClean="0">
                <a:solidFill>
                  <a:schemeClr val="tx2">
                    <a:lumMod val="50000"/>
                  </a:schemeClr>
                </a:solidFill>
                <a:latin typeface="Avenir Medium"/>
                <a:cs typeface="Avenir Medium"/>
              </a:rPr>
              <a:t>Schiffman</a:t>
            </a:r>
            <a:r>
              <a:rPr lang="en-US" cap="none" dirty="0" smtClean="0">
                <a:solidFill>
                  <a:schemeClr val="tx2">
                    <a:lumMod val="50000"/>
                  </a:schemeClr>
                </a:solidFill>
                <a:latin typeface="Avenir Medium"/>
                <a:cs typeface="Avenir Medium"/>
              </a:rPr>
              <a:t> &amp; Brook L Nunn, UW Genome Sciences</a:t>
            </a:r>
          </a:p>
          <a:p>
            <a:r>
              <a:rPr lang="en-US" cap="none" dirty="0" smtClean="0">
                <a:solidFill>
                  <a:schemeClr val="tx2">
                    <a:lumMod val="50000"/>
                  </a:schemeClr>
                </a:solidFill>
                <a:latin typeface="Avenir Medium"/>
                <a:cs typeface="Avenir Medium"/>
              </a:rPr>
              <a:t>Sean </a:t>
            </a:r>
            <a:r>
              <a:rPr lang="en-US" cap="none" dirty="0" err="1" smtClean="0">
                <a:solidFill>
                  <a:schemeClr val="tx2">
                    <a:lumMod val="50000"/>
                  </a:schemeClr>
                </a:solidFill>
                <a:latin typeface="Avenir Medium"/>
                <a:cs typeface="Avenir Medium"/>
              </a:rPr>
              <a:t>Bennet</a:t>
            </a:r>
            <a:r>
              <a:rPr lang="en-US" cap="none" dirty="0" smtClean="0">
                <a:solidFill>
                  <a:schemeClr val="tx2">
                    <a:lumMod val="50000"/>
                  </a:schemeClr>
                </a:solidFill>
                <a:latin typeface="Avenir Medium"/>
                <a:cs typeface="Avenir Medium"/>
              </a:rPr>
              <a:t> &amp; Steven Roberts, UW SAFS</a:t>
            </a:r>
          </a:p>
          <a:p>
            <a:endParaRPr lang="en-US" dirty="0" smtClean="0">
              <a:solidFill>
                <a:schemeClr val="tx2">
                  <a:lumMod val="50000"/>
                </a:schemeClr>
              </a:solidFill>
            </a:endParaRPr>
          </a:p>
        </p:txBody>
      </p:sp>
      <p:sp>
        <p:nvSpPr>
          <p:cNvPr id="3" name="Title 2"/>
          <p:cNvSpPr>
            <a:spLocks noGrp="1"/>
          </p:cNvSpPr>
          <p:nvPr>
            <p:ph type="ctrTitle"/>
          </p:nvPr>
        </p:nvSpPr>
        <p:spPr>
          <a:xfrm>
            <a:off x="1247047" y="1025139"/>
            <a:ext cx="6726116" cy="697639"/>
          </a:xfrm>
        </p:spPr>
        <p:txBody>
          <a:bodyPr>
            <a:noAutofit/>
          </a:bodyPr>
          <a:lstStyle/>
          <a:p>
            <a:r>
              <a:rPr lang="en-US" sz="3600" dirty="0" smtClean="0"/>
              <a:t>Impact of ocean acidification on geoduck in a natural setting </a:t>
            </a:r>
            <a:endParaRPr lang="en-US" sz="3600" dirty="0"/>
          </a:p>
        </p:txBody>
      </p:sp>
      <p:pic>
        <p:nvPicPr>
          <p:cNvPr id="5" name="Picture 4"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284" y="3738482"/>
            <a:ext cx="764570" cy="671551"/>
          </a:xfrm>
          <a:prstGeom prst="rect">
            <a:avLst/>
          </a:prstGeom>
        </p:spPr>
      </p:pic>
    </p:spTree>
    <p:extLst>
      <p:ext uri="{BB962C8B-B14F-4D97-AF65-F5344CB8AC3E}">
        <p14:creationId xmlns:p14="http://schemas.microsoft.com/office/powerpoint/2010/main" val="41138412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73650"/>
            <a:ext cx="8534400" cy="758952"/>
          </a:xfrm>
        </p:spPr>
        <p:txBody>
          <a:bodyPr>
            <a:noAutofit/>
          </a:bodyPr>
          <a:lstStyle/>
          <a:p>
            <a:pPr>
              <a:lnSpc>
                <a:spcPct val="90000"/>
              </a:lnSpc>
            </a:pPr>
            <a:r>
              <a:rPr lang="en-US" sz="2800" cap="small" dirty="0" smtClean="0"/>
              <a:t>Physiology assessed via proteomics: </a:t>
            </a:r>
            <a:br>
              <a:rPr lang="en-US" sz="2800" cap="small" dirty="0" smtClean="0"/>
            </a:br>
            <a:r>
              <a:rPr lang="en-US" sz="2800" cap="small" dirty="0" smtClean="0"/>
              <a:t>targeted proteins that respond to environment</a:t>
            </a:r>
            <a:endParaRPr lang="en-US" sz="2800" cap="small" dirty="0"/>
          </a:p>
        </p:txBody>
      </p:sp>
      <p:sp>
        <p:nvSpPr>
          <p:cNvPr id="3" name="Content Placeholder 2"/>
          <p:cNvSpPr>
            <a:spLocks noGrp="1"/>
          </p:cNvSpPr>
          <p:nvPr>
            <p:ph sz="quarter" idx="1"/>
          </p:nvPr>
        </p:nvSpPr>
        <p:spPr/>
        <p:txBody>
          <a:bodyPr>
            <a:normAutofit/>
          </a:bodyPr>
          <a:lstStyle/>
          <a:p>
            <a:pPr marL="342900" indent="-342900">
              <a:buFont typeface="+mj-lt"/>
              <a:buAutoNum type="arabicPeriod"/>
            </a:pPr>
            <a:endParaRPr lang="en-US" sz="1400" dirty="0" smtClean="0"/>
          </a:p>
          <a:p>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743525142"/>
              </p:ext>
            </p:extLst>
          </p:nvPr>
        </p:nvGraphicFramePr>
        <p:xfrm>
          <a:off x="318685" y="1599711"/>
          <a:ext cx="8503920" cy="4724400"/>
        </p:xfrm>
        <a:graphic>
          <a:graphicData uri="http://schemas.openxmlformats.org/drawingml/2006/table">
            <a:tbl>
              <a:tblPr firstRow="1" bandRow="1">
                <a:tableStyleId>{21E4AEA4-8DFA-4A89-87EB-49C32662AFE0}</a:tableStyleId>
              </a:tblPr>
              <a:tblGrid>
                <a:gridCol w="5861982"/>
                <a:gridCol w="2641938"/>
              </a:tblGrid>
              <a:tr h="325666">
                <a:tc>
                  <a:txBody>
                    <a:bodyPr/>
                    <a:lstStyle/>
                    <a:p>
                      <a:r>
                        <a:rPr lang="en-US" sz="1800" b="0" dirty="0" smtClean="0">
                          <a:solidFill>
                            <a:schemeClr val="bg1"/>
                          </a:solidFill>
                          <a:latin typeface="Avenir Medium"/>
                          <a:cs typeface="Avenir Medium"/>
                        </a:rPr>
                        <a:t>PROTEIN</a:t>
                      </a:r>
                      <a:endParaRPr lang="en-US" sz="1800" b="0"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0" dirty="0" smtClean="0">
                          <a:solidFill>
                            <a:schemeClr val="bg1"/>
                          </a:solidFill>
                          <a:latin typeface="Avenir Medium"/>
                          <a:cs typeface="Avenir Medium"/>
                        </a:rPr>
                        <a:t>Response to</a:t>
                      </a:r>
                      <a:r>
                        <a:rPr lang="is-IS" sz="1800" b="0" dirty="0" smtClean="0">
                          <a:solidFill>
                            <a:schemeClr val="bg1"/>
                          </a:solidFill>
                          <a:latin typeface="Avenir Medium"/>
                          <a:cs typeface="Avenir Medium"/>
                        </a:rPr>
                        <a:t>…</a:t>
                      </a:r>
                      <a:endParaRPr lang="en-US" sz="1800" b="0" dirty="0">
                        <a:solidFill>
                          <a:schemeClr val="bg1"/>
                        </a:solidFill>
                        <a:latin typeface="Avenir Medium"/>
                        <a:cs typeface="Avenir Medium"/>
                      </a:endParaRPr>
                    </a:p>
                  </a:txBody>
                  <a:tcPr>
                    <a:solidFill>
                      <a:schemeClr val="tx1">
                        <a:lumMod val="75000"/>
                        <a:lumOff val="2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600" dirty="0" smtClean="0">
                          <a:latin typeface="Avenir Medium"/>
                          <a:cs typeface="Avenir Medium"/>
                        </a:rPr>
                        <a:t>General</a:t>
                      </a:r>
                      <a:r>
                        <a:rPr lang="en-US" sz="1600" baseline="0" dirty="0" smtClean="0">
                          <a:latin typeface="Avenir Medium"/>
                          <a:cs typeface="Avenir Medium"/>
                        </a:rPr>
                        <a:t> </a:t>
                      </a:r>
                      <a:r>
                        <a:rPr lang="en-US" sz="1600" dirty="0" smtClean="0">
                          <a:latin typeface="Avenir Medium"/>
                          <a:cs typeface="Avenir Medium"/>
                        </a:rPr>
                        <a:t>Stress,</a:t>
                      </a:r>
                      <a:r>
                        <a:rPr lang="en-US" sz="1600" baseline="0" dirty="0" smtClean="0">
                          <a:latin typeface="Avenir Medium"/>
                          <a:cs typeface="Avenir Medium"/>
                        </a:rPr>
                        <a:t>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70 </a:t>
                      </a:r>
                    </a:p>
                  </a:txBody>
                  <a:tcPr>
                    <a:solidFill>
                      <a:schemeClr val="accent5">
                        <a:lumMod val="60000"/>
                        <a:lumOff val="40000"/>
                      </a:schemeClr>
                    </a:solidFill>
                  </a:tcPr>
                </a:tc>
                <a:tc>
                  <a:txBody>
                    <a:bodyPr/>
                    <a:lstStyle/>
                    <a:p>
                      <a:r>
                        <a:rPr lang="en-US" sz="1600" dirty="0" smtClean="0">
                          <a:latin typeface="Avenir Medium"/>
                          <a:cs typeface="Avenir Medium"/>
                        </a:rPr>
                        <a:t>General Stress,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Superoxide Dismutase</a:t>
                      </a: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r>
                        <a:rPr lang="en-US" sz="1600" dirty="0" smtClean="0">
                          <a:latin typeface="Avenir Medium"/>
                          <a:cs typeface="Avenir Medium"/>
                        </a:rPr>
                        <a:t>Catalase</a:t>
                      </a:r>
                      <a:endParaRPr lang="en-US" sz="1600" dirty="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Puromycin</a:t>
                      </a:r>
                      <a:r>
                        <a:rPr lang="en-US" sz="1600" dirty="0" smtClean="0">
                          <a:latin typeface="Avenir Medium"/>
                          <a:cs typeface="Avenir Medium"/>
                        </a:rPr>
                        <a:t>-sensitive </a:t>
                      </a:r>
                      <a:r>
                        <a:rPr lang="en-US" sz="1600" dirty="0" err="1" smtClean="0">
                          <a:latin typeface="Avenir Medium"/>
                          <a:cs typeface="Avenir Medium"/>
                        </a:rPr>
                        <a:t>aminopeptidase</a:t>
                      </a:r>
                      <a:endParaRPr lang="en-US" sz="1600" dirty="0" smtClean="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stress, growth</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Protein disulfide-</a:t>
                      </a:r>
                      <a:r>
                        <a:rPr lang="en-US" sz="1600" dirty="0" err="1" smtClean="0">
                          <a:latin typeface="Avenir Medium"/>
                          <a:cs typeface="Avenir Medium"/>
                        </a:rPr>
                        <a:t>isomerase</a:t>
                      </a:r>
                      <a:endParaRPr lang="en-US" sz="1600"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Ras</a:t>
                      </a:r>
                      <a:r>
                        <a:rPr lang="en-US" sz="1600" dirty="0" smtClean="0">
                          <a:latin typeface="Avenir Medium"/>
                          <a:cs typeface="Avenir Medium"/>
                        </a:rPr>
                        <a:t>-related protein Rab-11B</a:t>
                      </a:r>
                    </a:p>
                  </a:txBody>
                  <a:tcPr>
                    <a:solidFill>
                      <a:schemeClr val="accent2">
                        <a:lumMod val="60000"/>
                        <a:lumOff val="40000"/>
                      </a:schemeClr>
                    </a:solidFill>
                  </a:tcPr>
                </a:tc>
                <a:tc>
                  <a:txBody>
                    <a:bodyPr/>
                    <a:lstStyle/>
                    <a:p>
                      <a:r>
                        <a:rPr lang="en-US" sz="1600" dirty="0" smtClean="0">
                          <a:latin typeface="Avenir Medium"/>
                          <a:cs typeface="Avenir Medium"/>
                        </a:rPr>
                        <a:t>Acidic pH</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600" dirty="0" smtClean="0">
                          <a:latin typeface="Avenir Medium"/>
                          <a:cs typeface="Avenir Medium"/>
                        </a:rPr>
                        <a:t>pH changes</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Glycogen </a:t>
                      </a:r>
                      <a:r>
                        <a:rPr lang="en-US" sz="1600" dirty="0" err="1" smtClean="0">
                          <a:latin typeface="Avenir Medium"/>
                          <a:cs typeface="Avenir Medium"/>
                        </a:rPr>
                        <a:t>Phosphorylase</a:t>
                      </a:r>
                      <a:r>
                        <a:rPr lang="en-US" sz="1600" dirty="0" smtClean="0">
                          <a:latin typeface="Avenir Medium"/>
                          <a:cs typeface="Avenir Medium"/>
                        </a:rPr>
                        <a:t> (muscle form)</a:t>
                      </a:r>
                    </a:p>
                  </a:txBody>
                  <a:tcPr>
                    <a:solidFill>
                      <a:schemeClr val="accent3">
                        <a:lumMod val="60000"/>
                        <a:lumOff val="40000"/>
                      </a:schemeClr>
                    </a:solidFill>
                  </a:tcPr>
                </a:tc>
                <a:tc>
                  <a:txBody>
                    <a:bodyPr/>
                    <a:lstStyle/>
                    <a:p>
                      <a:r>
                        <a:rPr lang="en-US" sz="1600" dirty="0" smtClean="0">
                          <a:latin typeface="Avenir Medium"/>
                          <a:cs typeface="Avenir Medium"/>
                        </a:rPr>
                        <a:t>Carbohydrate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Trifunctional enzyme subunit beta (mitochondrial)</a:t>
                      </a:r>
                    </a:p>
                  </a:txBody>
                  <a:tcPr>
                    <a:solidFill>
                      <a:schemeClr val="accent3">
                        <a:lumMod val="60000"/>
                        <a:lumOff val="40000"/>
                      </a:schemeClr>
                    </a:solidFill>
                  </a:tcPr>
                </a:tc>
                <a:tc>
                  <a:txBody>
                    <a:bodyPr/>
                    <a:lstStyle/>
                    <a:p>
                      <a:r>
                        <a:rPr lang="en-US" sz="1600" dirty="0" smtClean="0">
                          <a:latin typeface="Avenir Medium"/>
                          <a:cs typeface="Avenir Medium"/>
                        </a:rPr>
                        <a:t>Lipid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Cytochrome P450</a:t>
                      </a:r>
                    </a:p>
                  </a:txBody>
                  <a:tcPr>
                    <a:solidFill>
                      <a:schemeClr val="bg1">
                        <a:lumMod val="65000"/>
                      </a:schemeClr>
                    </a:solidFill>
                  </a:tcPr>
                </a:tc>
                <a:tc>
                  <a:txBody>
                    <a:bodyPr/>
                    <a:lstStyle/>
                    <a:p>
                      <a:r>
                        <a:rPr lang="en-US" sz="1600" dirty="0" smtClean="0">
                          <a:latin typeface="Avenir Medium"/>
                          <a:cs typeface="Avenir Medium"/>
                        </a:rPr>
                        <a:t>Toxins</a:t>
                      </a:r>
                      <a:endParaRPr lang="en-US" sz="1600" dirty="0">
                        <a:latin typeface="Avenir Medium"/>
                        <a:cs typeface="Avenir Medium"/>
                      </a:endParaRPr>
                    </a:p>
                  </a:txBody>
                  <a:tcPr>
                    <a:solidFill>
                      <a:schemeClr val="bg1">
                        <a:lumMod val="6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Arachidonate</a:t>
                      </a:r>
                      <a:r>
                        <a:rPr lang="en-US" sz="1600" dirty="0" smtClean="0">
                          <a:latin typeface="Avenir Medium"/>
                          <a:cs typeface="Avenir Medium"/>
                        </a:rPr>
                        <a:t> 5-lipoxygenase</a:t>
                      </a:r>
                    </a:p>
                  </a:txBody>
                  <a:tcPr>
                    <a:solidFill>
                      <a:schemeClr val="bg1">
                        <a:lumMod val="75000"/>
                      </a:schemeClr>
                    </a:solidFill>
                  </a:tcPr>
                </a:tc>
                <a:tc>
                  <a:txBody>
                    <a:bodyPr/>
                    <a:lstStyle/>
                    <a:p>
                      <a:r>
                        <a:rPr lang="en-US" sz="1600" dirty="0" smtClean="0">
                          <a:latin typeface="Avenir Medium"/>
                          <a:cs typeface="Avenir Medium"/>
                        </a:rPr>
                        <a:t>Inflammation</a:t>
                      </a:r>
                      <a:endParaRPr lang="en-US" sz="1600" dirty="0">
                        <a:latin typeface="Avenir Medium"/>
                        <a:cs typeface="Avenir Medium"/>
                      </a:endParaRPr>
                    </a:p>
                  </a:txBody>
                  <a:tcPr>
                    <a:solidFill>
                      <a:schemeClr val="bg1">
                        <a:lumMod val="75000"/>
                      </a:schemeClr>
                    </a:solidFill>
                  </a:tcPr>
                </a:tc>
              </a:tr>
            </a:tbl>
          </a:graphicData>
        </a:graphic>
      </p:graphicFrame>
    </p:spTree>
    <p:extLst>
      <p:ext uri="{BB962C8B-B14F-4D97-AF65-F5344CB8AC3E}">
        <p14:creationId xmlns:p14="http://schemas.microsoft.com/office/powerpoint/2010/main" val="21144464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rcGIS-map1.png"/>
          <p:cNvPicPr>
            <a:picLocks noChangeAspect="1"/>
          </p:cNvPicPr>
          <p:nvPr/>
        </p:nvPicPr>
        <p:blipFill rotWithShape="1">
          <a:blip r:embed="rId3">
            <a:extLst>
              <a:ext uri="{28A0092B-C50C-407E-A947-70E740481C1C}">
                <a14:useLocalDpi xmlns:a14="http://schemas.microsoft.com/office/drawing/2010/main" val="0"/>
              </a:ext>
            </a:extLst>
          </a:blip>
          <a:srcRect l="21725" t="12219" r="34998"/>
          <a:stretch/>
        </p:blipFill>
        <p:spPr>
          <a:xfrm>
            <a:off x="4896245" y="1370016"/>
            <a:ext cx="4083398" cy="5034188"/>
          </a:xfrm>
          <a:prstGeom prst="rect">
            <a:avLst/>
          </a:prstGeom>
        </p:spPr>
      </p:pic>
      <p:sp>
        <p:nvSpPr>
          <p:cNvPr id="22" name="Line Callout 2 21"/>
          <p:cNvSpPr/>
          <p:nvPr/>
        </p:nvSpPr>
        <p:spPr>
          <a:xfrm flipH="1">
            <a:off x="7272564" y="2812405"/>
            <a:ext cx="1567671"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Calibri"/>
                <a:cs typeface="Calibri"/>
              </a:rPr>
              <a:t>Port Gamble Bay</a:t>
            </a:r>
          </a:p>
        </p:txBody>
      </p:sp>
      <p:sp>
        <p:nvSpPr>
          <p:cNvPr id="23" name="Line Callout 2 22"/>
          <p:cNvSpPr/>
          <p:nvPr/>
        </p:nvSpPr>
        <p:spPr>
          <a:xfrm flipH="1">
            <a:off x="6123439" y="4601118"/>
            <a:ext cx="1179842" cy="370867"/>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Calibri"/>
                <a:cs typeface="Calibri"/>
              </a:rPr>
              <a:t>Willapa Bay</a:t>
            </a:r>
          </a:p>
        </p:txBody>
      </p:sp>
      <p:sp>
        <p:nvSpPr>
          <p:cNvPr id="29" name="Oval 28"/>
          <p:cNvSpPr/>
          <p:nvPr/>
        </p:nvSpPr>
        <p:spPr>
          <a:xfrm>
            <a:off x="6443480" y="2812402"/>
            <a:ext cx="374778" cy="374778"/>
          </a:xfrm>
          <a:prstGeom prst="ellipse">
            <a:avLst/>
          </a:prstGeom>
          <a:solidFill>
            <a:srgbClr val="4EA3E8"/>
          </a:solid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p:cNvSpPr/>
          <p:nvPr/>
        </p:nvSpPr>
        <p:spPr>
          <a:xfrm>
            <a:off x="5203130" y="4618052"/>
            <a:ext cx="360413" cy="360413"/>
          </a:xfrm>
          <a:prstGeom prst="ellipse">
            <a:avLst/>
          </a:prstGeom>
          <a:solidFill>
            <a:srgbClr val="FF6D37"/>
          </a:solidFill>
          <a:ln>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1" name="Line Callout 2 30"/>
          <p:cNvSpPr/>
          <p:nvPr/>
        </p:nvSpPr>
        <p:spPr>
          <a:xfrm flipH="1">
            <a:off x="7303280" y="3515066"/>
            <a:ext cx="1011044"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chemeClr val="tx1"/>
                </a:solidFill>
                <a:latin typeface="Calibri"/>
                <a:cs typeface="Calibri"/>
              </a:rPr>
              <a:t>Case Inlet</a:t>
            </a:r>
          </a:p>
        </p:txBody>
      </p:sp>
      <p:sp>
        <p:nvSpPr>
          <p:cNvPr id="33" name="Oval 32"/>
          <p:cNvSpPr/>
          <p:nvPr/>
        </p:nvSpPr>
        <p:spPr>
          <a:xfrm>
            <a:off x="6354438" y="3516747"/>
            <a:ext cx="391008" cy="391008"/>
          </a:xfrm>
          <a:prstGeom prst="ellipse">
            <a:avLst/>
          </a:prstGeom>
          <a:solidFill>
            <a:srgbClr val="FFCC66"/>
          </a:solid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4" name="Line Callout 2 33"/>
          <p:cNvSpPr/>
          <p:nvPr/>
        </p:nvSpPr>
        <p:spPr>
          <a:xfrm flipH="1">
            <a:off x="7303280" y="1955001"/>
            <a:ext cx="1195671"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FFFFFF"/>
                </a:solidFill>
                <a:latin typeface="Calibri"/>
                <a:cs typeface="Calibri"/>
              </a:rPr>
              <a:t>Fidalgo Bay</a:t>
            </a:r>
          </a:p>
        </p:txBody>
      </p:sp>
      <p:sp>
        <p:nvSpPr>
          <p:cNvPr id="38" name="Oval 37"/>
          <p:cNvSpPr/>
          <p:nvPr/>
        </p:nvSpPr>
        <p:spPr>
          <a:xfrm>
            <a:off x="6443480" y="1935208"/>
            <a:ext cx="364880" cy="364880"/>
          </a:xfrm>
          <a:prstGeom prst="ellipse">
            <a:avLst/>
          </a:prstGeom>
          <a:solidFill>
            <a:srgbClr val="1839C1"/>
          </a:solid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1" name="Oval 40"/>
          <p:cNvSpPr/>
          <p:nvPr/>
        </p:nvSpPr>
        <p:spPr>
          <a:xfrm>
            <a:off x="6782143" y="2812405"/>
            <a:ext cx="374778" cy="374778"/>
          </a:xfrm>
          <a:prstGeom prst="ellipse">
            <a:avLst/>
          </a:prstGeom>
          <a:pattFill prst="dkDnDiag">
            <a:fgClr>
              <a:schemeClr val="bg1"/>
            </a:fgClr>
            <a:bgClr>
              <a:srgbClr val="4EA3E8"/>
            </a:bgClr>
          </a:patt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Oval 41"/>
          <p:cNvSpPr/>
          <p:nvPr/>
        </p:nvSpPr>
        <p:spPr>
          <a:xfrm>
            <a:off x="6702342" y="3515066"/>
            <a:ext cx="391008" cy="391008"/>
          </a:xfrm>
          <a:prstGeom prst="ellipse">
            <a:avLst/>
          </a:prstGeom>
          <a:pattFill prst="dkDnDiag">
            <a:fgClr>
              <a:schemeClr val="bg1"/>
            </a:fgClr>
            <a:bgClr>
              <a:srgbClr val="FFCC66"/>
            </a:bgClr>
          </a:patt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3" name="Oval 42"/>
          <p:cNvSpPr/>
          <p:nvPr/>
        </p:nvSpPr>
        <p:spPr>
          <a:xfrm>
            <a:off x="5524860" y="4618055"/>
            <a:ext cx="360413" cy="360413"/>
          </a:xfrm>
          <a:prstGeom prst="ellipse">
            <a:avLst/>
          </a:prstGeom>
          <a:pattFill prst="dkDnDiag">
            <a:fgClr>
              <a:schemeClr val="bg1"/>
            </a:fgClr>
            <a:bgClr>
              <a:srgbClr val="FF6D37"/>
            </a:bgClr>
          </a:pattFill>
          <a:ln>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49" name="Group 48"/>
          <p:cNvGrpSpPr/>
          <p:nvPr/>
        </p:nvGrpSpPr>
        <p:grpSpPr>
          <a:xfrm>
            <a:off x="6334684" y="5524595"/>
            <a:ext cx="2356785" cy="678707"/>
            <a:chOff x="5347880" y="5721785"/>
            <a:chExt cx="2356785" cy="678707"/>
          </a:xfrm>
        </p:grpSpPr>
        <p:sp>
          <p:nvSpPr>
            <p:cNvPr id="50" name="Line Callout 2 4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52" name="Oval 51"/>
            <p:cNvSpPr/>
            <p:nvPr/>
          </p:nvSpPr>
          <p:spPr>
            <a:xfrm>
              <a:off x="6022969" y="5721785"/>
              <a:ext cx="292681" cy="292681"/>
            </a:xfrm>
            <a:prstGeom prst="ellipse">
              <a:avLst/>
            </a:prstGeom>
            <a:solidFill>
              <a:schemeClr val="bg2">
                <a:lumMod val="25000"/>
              </a:schemeClr>
            </a:solidFill>
            <a:ln>
              <a:solidFill>
                <a:schemeClr val="bg2">
                  <a:lumMod val="2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3" name="Oval 52"/>
            <p:cNvSpPr/>
            <p:nvPr/>
          </p:nvSpPr>
          <p:spPr>
            <a:xfrm>
              <a:off x="6058430" y="6069961"/>
              <a:ext cx="254395" cy="254395"/>
            </a:xfrm>
            <a:prstGeom prst="ellipse">
              <a:avLst/>
            </a:prstGeom>
            <a:pattFill prst="dkDnDiag">
              <a:fgClr>
                <a:schemeClr val="bg1"/>
              </a:fgClr>
              <a:bgClr>
                <a:schemeClr val="bg2">
                  <a:lumMod val="25000"/>
                </a:schemeClr>
              </a:bgClr>
            </a:patt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sp>
        <p:nvSpPr>
          <p:cNvPr id="2" name="Title 1"/>
          <p:cNvSpPr>
            <a:spLocks noGrp="1"/>
          </p:cNvSpPr>
          <p:nvPr>
            <p:ph type="title"/>
          </p:nvPr>
        </p:nvSpPr>
        <p:spPr>
          <a:xfrm>
            <a:off x="142867" y="56846"/>
            <a:ext cx="8791773" cy="1058468"/>
          </a:xfrm>
        </p:spPr>
        <p:txBody>
          <a:bodyPr>
            <a:noAutofit/>
          </a:bodyPr>
          <a:lstStyle/>
          <a:p>
            <a:pPr>
              <a:lnSpc>
                <a:spcPct val="90000"/>
              </a:lnSpc>
              <a:tabLst>
                <a:tab pos="6967538" algn="l"/>
              </a:tabLst>
            </a:pPr>
            <a:r>
              <a:rPr lang="en-US" sz="2800" cap="small" dirty="0" smtClean="0"/>
              <a:t>No protein differences by pH </a:t>
            </a:r>
            <a:br>
              <a:rPr lang="en-US" sz="2800" cap="small" dirty="0" smtClean="0"/>
            </a:br>
            <a:r>
              <a:rPr lang="en-US" sz="2800" cap="small" dirty="0" smtClean="0"/>
              <a:t>Proteins differed by latitude (north vs. south)</a:t>
            </a:r>
            <a:endParaRPr lang="en-US" sz="2000" cap="small" dirty="0"/>
          </a:p>
        </p:txBody>
      </p:sp>
      <p:sp>
        <p:nvSpPr>
          <p:cNvPr id="70" name="Oval 69"/>
          <p:cNvSpPr/>
          <p:nvPr/>
        </p:nvSpPr>
        <p:spPr>
          <a:xfrm>
            <a:off x="6782436" y="1935208"/>
            <a:ext cx="364880" cy="364880"/>
          </a:xfrm>
          <a:prstGeom prst="ellipse">
            <a:avLst/>
          </a:prstGeom>
          <a:pattFill prst="dkDnDiag">
            <a:fgClr>
              <a:schemeClr val="bg1"/>
            </a:fgClr>
            <a:bgClr>
              <a:srgbClr val="1839C1"/>
            </a:bgClr>
          </a:patt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grpSp>
        <p:nvGrpSpPr>
          <p:cNvPr id="18" name="Group 17"/>
          <p:cNvGrpSpPr/>
          <p:nvPr/>
        </p:nvGrpSpPr>
        <p:grpSpPr>
          <a:xfrm>
            <a:off x="205579" y="1443081"/>
            <a:ext cx="4934862" cy="4915806"/>
            <a:chOff x="142867" y="1427401"/>
            <a:chExt cx="4934862" cy="4915806"/>
          </a:xfrm>
        </p:grpSpPr>
        <p:pic>
          <p:nvPicPr>
            <p:cNvPr id="3" name="Picture 2" descr="SRM-NMDS-for-paper-blobs.png"/>
            <p:cNvPicPr>
              <a:picLocks noChangeAspect="1"/>
            </p:cNvPicPr>
            <p:nvPr/>
          </p:nvPicPr>
          <p:blipFill rotWithShape="1">
            <a:blip r:embed="rId4">
              <a:extLst>
                <a:ext uri="{28A0092B-C50C-407E-A947-70E740481C1C}">
                  <a14:useLocalDpi xmlns:a14="http://schemas.microsoft.com/office/drawing/2010/main" val="0"/>
                </a:ext>
              </a:extLst>
            </a:blip>
            <a:srcRect r="2307"/>
            <a:stretch/>
          </p:blipFill>
          <p:spPr>
            <a:xfrm>
              <a:off x="142867" y="1427401"/>
              <a:ext cx="4934862" cy="4915806"/>
            </a:xfrm>
            <a:prstGeom prst="rect">
              <a:avLst/>
            </a:prstGeom>
          </p:spPr>
        </p:pic>
        <p:sp>
          <p:nvSpPr>
            <p:cNvPr id="74" name="Oval 73"/>
            <p:cNvSpPr/>
            <p:nvPr/>
          </p:nvSpPr>
          <p:spPr>
            <a:xfrm>
              <a:off x="3770341" y="3109700"/>
              <a:ext cx="171187" cy="171187"/>
            </a:xfrm>
            <a:prstGeom prst="ellipse">
              <a:avLst/>
            </a:prstGeom>
            <a:pattFill prst="dkDnDiag">
              <a:fgClr>
                <a:schemeClr val="bg1"/>
              </a:fgClr>
              <a:bgClr>
                <a:srgbClr val="1839C1"/>
              </a:bgClr>
            </a:pattFill>
            <a:ln w="3175" cmpd="sng">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75" name="Oval 74"/>
            <p:cNvSpPr/>
            <p:nvPr/>
          </p:nvSpPr>
          <p:spPr>
            <a:xfrm>
              <a:off x="4447293" y="3393713"/>
              <a:ext cx="171187" cy="171187"/>
            </a:xfrm>
            <a:prstGeom prst="ellipse">
              <a:avLst/>
            </a:prstGeom>
            <a:pattFill prst="dkDnDiag">
              <a:fgClr>
                <a:schemeClr val="bg1"/>
              </a:fgClr>
              <a:bgClr>
                <a:srgbClr val="1839C1"/>
              </a:bgClr>
            </a:pattFill>
            <a:ln w="3175" cmpd="sng">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76" name="Oval 75"/>
            <p:cNvSpPr/>
            <p:nvPr/>
          </p:nvSpPr>
          <p:spPr>
            <a:xfrm>
              <a:off x="4303712" y="3754976"/>
              <a:ext cx="171187" cy="171187"/>
            </a:xfrm>
            <a:prstGeom prst="ellipse">
              <a:avLst/>
            </a:prstGeom>
            <a:pattFill prst="dkDnDiag">
              <a:fgClr>
                <a:schemeClr val="bg1"/>
              </a:fgClr>
              <a:bgClr>
                <a:srgbClr val="1839C1"/>
              </a:bgClr>
            </a:pattFill>
            <a:ln w="3175" cmpd="sng">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77" name="Oval 76"/>
            <p:cNvSpPr/>
            <p:nvPr/>
          </p:nvSpPr>
          <p:spPr>
            <a:xfrm>
              <a:off x="3696894" y="2754423"/>
              <a:ext cx="171187" cy="171187"/>
            </a:xfrm>
            <a:prstGeom prst="ellipse">
              <a:avLst/>
            </a:prstGeom>
            <a:pattFill prst="dkDnDiag">
              <a:fgClr>
                <a:schemeClr val="bg1"/>
              </a:fgClr>
              <a:bgClr>
                <a:srgbClr val="1839C1"/>
              </a:bgClr>
            </a:pattFill>
            <a:ln w="3175" cmpd="sng">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78" name="Oval 77"/>
            <p:cNvSpPr/>
            <p:nvPr/>
          </p:nvSpPr>
          <p:spPr>
            <a:xfrm>
              <a:off x="4137126" y="2948620"/>
              <a:ext cx="171187" cy="171187"/>
            </a:xfrm>
            <a:prstGeom prst="ellipse">
              <a:avLst/>
            </a:prstGeom>
            <a:pattFill prst="dkDnDiag">
              <a:fgClr>
                <a:schemeClr val="bg1"/>
              </a:fgClr>
              <a:bgClr>
                <a:srgbClr val="1839C1"/>
              </a:bgClr>
            </a:pattFill>
            <a:ln w="3175" cmpd="sng">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79" name="Oval 78"/>
            <p:cNvSpPr/>
            <p:nvPr/>
          </p:nvSpPr>
          <p:spPr>
            <a:xfrm>
              <a:off x="4451894" y="2789559"/>
              <a:ext cx="171187" cy="171187"/>
            </a:xfrm>
            <a:prstGeom prst="ellipse">
              <a:avLst/>
            </a:prstGeom>
            <a:pattFill prst="dkDnDiag">
              <a:fgClr>
                <a:schemeClr val="bg1"/>
              </a:fgClr>
              <a:bgClr>
                <a:srgbClr val="4EA3E8"/>
              </a:bgClr>
            </a:pattFill>
            <a:ln w="3175" cmpd="sng">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0" name="Oval 79"/>
            <p:cNvSpPr/>
            <p:nvPr/>
          </p:nvSpPr>
          <p:spPr>
            <a:xfrm>
              <a:off x="4222719" y="3061494"/>
              <a:ext cx="171187" cy="171187"/>
            </a:xfrm>
            <a:prstGeom prst="ellipse">
              <a:avLst/>
            </a:prstGeom>
            <a:pattFill prst="dkDnDiag">
              <a:fgClr>
                <a:schemeClr val="bg1"/>
              </a:fgClr>
              <a:bgClr>
                <a:srgbClr val="4EA3E8"/>
              </a:bgClr>
            </a:pattFill>
            <a:ln w="3175" cmpd="sng">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1" name="Oval 80"/>
            <p:cNvSpPr/>
            <p:nvPr/>
          </p:nvSpPr>
          <p:spPr>
            <a:xfrm>
              <a:off x="4406696" y="3255666"/>
              <a:ext cx="171187" cy="171187"/>
            </a:xfrm>
            <a:prstGeom prst="ellipse">
              <a:avLst/>
            </a:prstGeom>
            <a:pattFill prst="dkDnDiag">
              <a:fgClr>
                <a:schemeClr val="bg1"/>
              </a:fgClr>
              <a:bgClr>
                <a:srgbClr val="4EA3E8"/>
              </a:bgClr>
            </a:pattFill>
            <a:ln w="3175" cmpd="sng">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2" name="Oval 81"/>
            <p:cNvSpPr/>
            <p:nvPr/>
          </p:nvSpPr>
          <p:spPr>
            <a:xfrm>
              <a:off x="3576318" y="2749822"/>
              <a:ext cx="171187" cy="171187"/>
            </a:xfrm>
            <a:prstGeom prst="ellipse">
              <a:avLst/>
            </a:prstGeom>
            <a:pattFill prst="dkDnDiag">
              <a:fgClr>
                <a:schemeClr val="bg1"/>
              </a:fgClr>
              <a:bgClr>
                <a:srgbClr val="4EA3E8"/>
              </a:bgClr>
            </a:pattFill>
            <a:ln w="3175" cmpd="sng">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3" name="Oval 82"/>
            <p:cNvSpPr/>
            <p:nvPr/>
          </p:nvSpPr>
          <p:spPr>
            <a:xfrm>
              <a:off x="3910000" y="2904113"/>
              <a:ext cx="171187" cy="171187"/>
            </a:xfrm>
            <a:prstGeom prst="ellipse">
              <a:avLst/>
            </a:prstGeom>
            <a:pattFill prst="dkDnDiag">
              <a:fgClr>
                <a:schemeClr val="bg1"/>
              </a:fgClr>
              <a:bgClr>
                <a:srgbClr val="4EA3E8"/>
              </a:bgClr>
            </a:pattFill>
            <a:ln w="3175" cmpd="sng">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4" name="Oval 83"/>
            <p:cNvSpPr/>
            <p:nvPr/>
          </p:nvSpPr>
          <p:spPr>
            <a:xfrm>
              <a:off x="3397777" y="2497287"/>
              <a:ext cx="171187" cy="171187"/>
            </a:xfrm>
            <a:prstGeom prst="ellipse">
              <a:avLst/>
            </a:prstGeom>
            <a:pattFill prst="dkDnDiag">
              <a:fgClr>
                <a:schemeClr val="bg1"/>
              </a:fgClr>
              <a:bgClr>
                <a:srgbClr val="FFCC66"/>
              </a:bgClr>
            </a:pattFill>
            <a:ln w="3175"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5" name="Oval 84"/>
            <p:cNvSpPr/>
            <p:nvPr/>
          </p:nvSpPr>
          <p:spPr>
            <a:xfrm>
              <a:off x="2975010" y="3512145"/>
              <a:ext cx="171187" cy="171187"/>
            </a:xfrm>
            <a:prstGeom prst="ellipse">
              <a:avLst/>
            </a:prstGeom>
            <a:pattFill prst="dkDnDiag">
              <a:fgClr>
                <a:schemeClr val="bg1"/>
              </a:fgClr>
              <a:bgClr>
                <a:srgbClr val="FFCC66"/>
              </a:bgClr>
            </a:pattFill>
            <a:ln w="3175"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6" name="Oval 85"/>
            <p:cNvSpPr/>
            <p:nvPr/>
          </p:nvSpPr>
          <p:spPr>
            <a:xfrm>
              <a:off x="2317575" y="4800798"/>
              <a:ext cx="171187" cy="171187"/>
            </a:xfrm>
            <a:prstGeom prst="ellipse">
              <a:avLst/>
            </a:prstGeom>
            <a:pattFill prst="dkDnDiag">
              <a:fgClr>
                <a:schemeClr val="bg1"/>
              </a:fgClr>
              <a:bgClr>
                <a:srgbClr val="FFCC66"/>
              </a:bgClr>
            </a:pattFill>
            <a:ln w="3175"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7" name="Oval 86"/>
            <p:cNvSpPr/>
            <p:nvPr/>
          </p:nvSpPr>
          <p:spPr>
            <a:xfrm>
              <a:off x="3851333" y="3578706"/>
              <a:ext cx="171187" cy="171187"/>
            </a:xfrm>
            <a:prstGeom prst="ellipse">
              <a:avLst/>
            </a:prstGeom>
            <a:pattFill prst="dkDnDiag">
              <a:fgClr>
                <a:schemeClr val="bg1"/>
              </a:fgClr>
              <a:bgClr>
                <a:srgbClr val="FFCC66"/>
              </a:bgClr>
            </a:pattFill>
            <a:ln w="3175"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89" name="Oval 88"/>
            <p:cNvSpPr/>
            <p:nvPr/>
          </p:nvSpPr>
          <p:spPr>
            <a:xfrm>
              <a:off x="3441961" y="3769507"/>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0" name="Oval 89"/>
            <p:cNvSpPr/>
            <p:nvPr/>
          </p:nvSpPr>
          <p:spPr>
            <a:xfrm>
              <a:off x="3005391" y="2980502"/>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1" name="Oval 90"/>
            <p:cNvSpPr/>
            <p:nvPr/>
          </p:nvSpPr>
          <p:spPr>
            <a:xfrm>
              <a:off x="3833608" y="3375305"/>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2" name="Oval 91"/>
            <p:cNvSpPr/>
            <p:nvPr/>
          </p:nvSpPr>
          <p:spPr>
            <a:xfrm>
              <a:off x="4127924" y="3949898"/>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3" name="Oval 92"/>
            <p:cNvSpPr/>
            <p:nvPr/>
          </p:nvSpPr>
          <p:spPr>
            <a:xfrm>
              <a:off x="3432562" y="3383229"/>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4" name="Oval 93"/>
            <p:cNvSpPr/>
            <p:nvPr/>
          </p:nvSpPr>
          <p:spPr>
            <a:xfrm>
              <a:off x="3961338" y="3741170"/>
              <a:ext cx="171187" cy="171187"/>
            </a:xfrm>
            <a:prstGeom prst="ellipse">
              <a:avLst/>
            </a:prstGeom>
            <a:pattFill prst="dkDnDiag">
              <a:fgClr>
                <a:schemeClr val="bg1"/>
              </a:fgClr>
              <a:bgClr>
                <a:srgbClr val="FF6D37"/>
              </a:bgClr>
            </a:pattFill>
            <a:ln w="3175" cmpd="sng">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5" name="Oval 94"/>
            <p:cNvSpPr/>
            <p:nvPr/>
          </p:nvSpPr>
          <p:spPr>
            <a:xfrm>
              <a:off x="1138565" y="2925610"/>
              <a:ext cx="97162" cy="97162"/>
            </a:xfrm>
            <a:prstGeom prst="ellipse">
              <a:avLst/>
            </a:prstGeom>
            <a:pattFill prst="dkDnDiag">
              <a:fgClr>
                <a:schemeClr val="bg1"/>
              </a:fgClr>
              <a:bgClr>
                <a:schemeClr val="tx1">
                  <a:lumMod val="85000"/>
                  <a:lumOff val="15000"/>
                </a:schemeClr>
              </a:bgClr>
            </a:pattFill>
            <a:ln w="3175" cmpd="sng">
              <a:solidFill>
                <a:schemeClr val="tx1">
                  <a:lumMod val="85000"/>
                  <a:lumOff val="1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96" name="Oval 95"/>
            <p:cNvSpPr/>
            <p:nvPr/>
          </p:nvSpPr>
          <p:spPr>
            <a:xfrm>
              <a:off x="3596137" y="3434620"/>
              <a:ext cx="171187" cy="171187"/>
            </a:xfrm>
            <a:prstGeom prst="ellipse">
              <a:avLst/>
            </a:prstGeom>
            <a:pattFill prst="dkDnDiag">
              <a:fgClr>
                <a:schemeClr val="bg1"/>
              </a:fgClr>
              <a:bgClr>
                <a:srgbClr val="FFCC66"/>
              </a:bgClr>
            </a:pattFill>
            <a:ln w="3175"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sp>
          <p:nvSpPr>
            <p:cNvPr id="17" name="Rectangle 16"/>
            <p:cNvSpPr/>
            <p:nvPr/>
          </p:nvSpPr>
          <p:spPr>
            <a:xfrm>
              <a:off x="3619077" y="3459306"/>
              <a:ext cx="121002" cy="121006"/>
            </a:xfrm>
            <a:prstGeom prst="rect">
              <a:avLst/>
            </a:prstGeom>
            <a:solidFill>
              <a:srgbClr val="FFCC66"/>
            </a:solidFill>
            <a:ln>
              <a:solidFill>
                <a:srgbClr val="FFCC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noFill/>
                <a:effectLst/>
              </a:endParaRPr>
            </a:p>
          </p:txBody>
        </p:sp>
      </p:grpSp>
    </p:spTree>
    <p:extLst>
      <p:ext uri="{BB962C8B-B14F-4D97-AF65-F5344CB8AC3E}">
        <p14:creationId xmlns:p14="http://schemas.microsoft.com/office/powerpoint/2010/main" val="2517984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71639" y="543760"/>
            <a:ext cx="6376935" cy="618067"/>
          </a:xfrm>
        </p:spPr>
        <p:txBody>
          <a:bodyPr>
            <a:noAutofit/>
          </a:bodyPr>
          <a:lstStyle/>
          <a:p>
            <a:pPr>
              <a:lnSpc>
                <a:spcPct val="90000"/>
              </a:lnSpc>
            </a:pPr>
            <a:r>
              <a:rPr lang="en-US" sz="3000" i="1" cap="small" dirty="0" smtClean="0"/>
              <a:t>Protein Differences between North &amp; South</a:t>
            </a:r>
            <a:endParaRPr lang="en-US" sz="3000" i="1" cap="small" dirty="0"/>
          </a:p>
        </p:txBody>
      </p:sp>
      <p:graphicFrame>
        <p:nvGraphicFramePr>
          <p:cNvPr id="6" name="Table 5"/>
          <p:cNvGraphicFramePr>
            <a:graphicFrameLocks noGrp="1"/>
          </p:cNvGraphicFramePr>
          <p:nvPr>
            <p:extLst>
              <p:ext uri="{D42A27DB-BD31-4B8C-83A1-F6EECF244321}">
                <p14:modId xmlns:p14="http://schemas.microsoft.com/office/powerpoint/2010/main" val="1600378738"/>
              </p:ext>
            </p:extLst>
          </p:nvPr>
        </p:nvGraphicFramePr>
        <p:xfrm>
          <a:off x="362852" y="1313127"/>
          <a:ext cx="8382003" cy="5388505"/>
        </p:xfrm>
        <a:graphic>
          <a:graphicData uri="http://schemas.openxmlformats.org/drawingml/2006/table">
            <a:tbl>
              <a:tblPr firstRow="1" bandRow="1">
                <a:tableStyleId>{21E4AEA4-8DFA-4A89-87EB-49C32662AFE0}</a:tableStyleId>
              </a:tblPr>
              <a:tblGrid>
                <a:gridCol w="4547815"/>
                <a:gridCol w="2777066"/>
                <a:gridCol w="1057122"/>
              </a:tblGrid>
              <a:tr h="626529">
                <a:tc>
                  <a:txBody>
                    <a:bodyPr/>
                    <a:lstStyle/>
                    <a:p>
                      <a:r>
                        <a:rPr lang="en-US" sz="1800" b="1" dirty="0" smtClean="0">
                          <a:solidFill>
                            <a:schemeClr val="bg1"/>
                          </a:solidFill>
                          <a:latin typeface="Avenir Medium"/>
                          <a:cs typeface="Avenir Medium"/>
                        </a:rPr>
                        <a:t>PROTEIN</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Response to</a:t>
                      </a:r>
                      <a:r>
                        <a:rPr lang="is-IS" sz="1800" b="1" dirty="0" smtClean="0">
                          <a:solidFill>
                            <a:schemeClr val="bg1"/>
                          </a:solidFill>
                          <a:latin typeface="Avenir Medium"/>
                          <a:cs typeface="Avenir Medium"/>
                        </a:rPr>
                        <a:t>…</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ANOVA</a:t>
                      </a:r>
                      <a:r>
                        <a:rPr lang="en-US" sz="1800" b="1" baseline="0" dirty="0" smtClean="0">
                          <a:solidFill>
                            <a:schemeClr val="bg1"/>
                          </a:solidFill>
                          <a:latin typeface="Avenir Medium"/>
                          <a:cs typeface="Avenir Medium"/>
                        </a:rPr>
                        <a:t> </a:t>
                      </a:r>
                      <a:r>
                        <a:rPr lang="en-US" sz="1800" b="1" dirty="0" smtClean="0">
                          <a:solidFill>
                            <a:schemeClr val="bg1"/>
                          </a:solidFill>
                          <a:latin typeface="Avenir Medium"/>
                          <a:cs typeface="Avenir Medium"/>
                        </a:rPr>
                        <a:t>P-Value</a:t>
                      </a:r>
                    </a:p>
                  </a:txBody>
                  <a:tcPr>
                    <a:solidFill>
                      <a:schemeClr val="tx1">
                        <a:lumMod val="75000"/>
                        <a:lumOff val="25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800" b="1" dirty="0" smtClean="0">
                          <a:latin typeface="Avenir Medium"/>
                          <a:cs typeface="Avenir Medium"/>
                        </a:rPr>
                        <a:t>General</a:t>
                      </a:r>
                      <a:r>
                        <a:rPr lang="en-US" sz="1800" b="1" baseline="0" dirty="0" smtClean="0">
                          <a:latin typeface="Avenir Medium"/>
                          <a:cs typeface="Avenir Medium"/>
                        </a:rPr>
                        <a:t> stress, repair</a:t>
                      </a:r>
                      <a:endParaRPr lang="en-US" sz="1800" b="1" dirty="0">
                        <a:latin typeface="Avenir Medium"/>
                        <a:cs typeface="Avenir Medium"/>
                      </a:endParaRPr>
                    </a:p>
                  </a:txBody>
                  <a:tcPr>
                    <a:solidFill>
                      <a:schemeClr val="accent5">
                        <a:lumMod val="60000"/>
                        <a:lumOff val="40000"/>
                      </a:schemeClr>
                    </a:solidFill>
                  </a:tcPr>
                </a:tc>
                <a:tc>
                  <a:txBody>
                    <a:bodyPr/>
                    <a:lstStyle/>
                    <a:p>
                      <a:r>
                        <a:rPr lang="en-US" sz="1800" b="1" dirty="0" smtClean="0">
                          <a:latin typeface="Avenir Medium"/>
                          <a:cs typeface="Avenir Medium"/>
                        </a:rPr>
                        <a:t>2.2e-6</a:t>
                      </a:r>
                      <a:endParaRPr lang="en-US" sz="1100" b="1" dirty="0">
                        <a:latin typeface="Avenir Medium"/>
                        <a:cs typeface="Avenir Medium"/>
                      </a:endParaRPr>
                    </a:p>
                  </a:txBody>
                  <a:tcPr>
                    <a:solidFill>
                      <a:schemeClr val="accent5">
                        <a:lumMod val="60000"/>
                        <a:lumOff val="40000"/>
                      </a:schemeClr>
                    </a:solidFill>
                  </a:tcPr>
                </a:tc>
              </a:tr>
              <a:tr h="3713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Heat Shock Protein 70 </a:t>
                      </a:r>
                    </a:p>
                  </a:txBody>
                  <a:tcPr>
                    <a:solidFill>
                      <a:schemeClr val="accent5">
                        <a:lumMod val="60000"/>
                        <a:lumOff val="40000"/>
                      </a:schemeClr>
                    </a:solidFill>
                  </a:tcPr>
                </a:tc>
                <a:tc>
                  <a:txBody>
                    <a:bodyPr/>
                    <a:lstStyle/>
                    <a:p>
                      <a:r>
                        <a:rPr lang="en-US" sz="1400" b="1" dirty="0" smtClean="0">
                          <a:latin typeface="Avenir Medium"/>
                          <a:cs typeface="Avenir Medium"/>
                        </a:rPr>
                        <a:t>General stress, repair</a:t>
                      </a:r>
                      <a:endParaRPr lang="en-US" sz="1400" b="1" dirty="0">
                        <a:latin typeface="Avenir Medium"/>
                        <a:cs typeface="Avenir Medium"/>
                      </a:endParaRPr>
                    </a:p>
                  </a:txBody>
                  <a:tcPr>
                    <a:solidFill>
                      <a:schemeClr val="accent5">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ND</a:t>
                      </a:r>
                      <a:endParaRPr lang="en-US" sz="1400" b="1" dirty="0" smtClean="0">
                        <a:latin typeface="Avenir Medium"/>
                        <a:cs typeface="Avenir Medium"/>
                      </a:endParaRPr>
                    </a:p>
                  </a:txBody>
                  <a:tcPr>
                    <a:solidFill>
                      <a:schemeClr val="accent5">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Superoxide Dismutase</a:t>
                      </a: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0.49</a:t>
                      </a:r>
                      <a:endParaRPr lang="en-US" sz="1400" b="1" dirty="0">
                        <a:latin typeface="Avenir Medium"/>
                        <a:cs typeface="Avenir Medium"/>
                      </a:endParaRPr>
                    </a:p>
                  </a:txBody>
                  <a:tcPr>
                    <a:solidFill>
                      <a:schemeClr val="accent1">
                        <a:lumMod val="60000"/>
                        <a:lumOff val="40000"/>
                      </a:schemeClr>
                    </a:solidFill>
                  </a:tcPr>
                </a:tc>
              </a:tr>
              <a:tr h="361757">
                <a:tc>
                  <a:txBody>
                    <a:bodyPr/>
                    <a:lstStyle/>
                    <a:p>
                      <a:r>
                        <a:rPr lang="en-US" sz="1400" b="1" dirty="0" smtClean="0">
                          <a:latin typeface="Avenir Medium"/>
                          <a:cs typeface="Avenir Medium"/>
                        </a:rPr>
                        <a:t>Catalase</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1.00</a:t>
                      </a:r>
                      <a:endParaRPr lang="en-US" sz="1400" b="1" dirty="0">
                        <a:latin typeface="Avenir Medium"/>
                        <a:cs typeface="Avenir Medium"/>
                      </a:endParaRP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stress</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ND</a:t>
                      </a:r>
                      <a:endParaRPr lang="en-US" sz="1400" b="1" dirty="0" smtClean="0">
                        <a:latin typeface="Avenir Medium"/>
                        <a:cs typeface="Avenir Medium"/>
                      </a:endParaRP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smtClean="0">
                          <a:latin typeface="Avenir Medium"/>
                          <a:cs typeface="Avenir Medium"/>
                        </a:rPr>
                        <a:t>Puromycin</a:t>
                      </a:r>
                      <a:r>
                        <a:rPr lang="en-US" sz="1800" b="1" dirty="0" smtClean="0">
                          <a:latin typeface="Avenir Medium"/>
                          <a:cs typeface="Avenir Medium"/>
                        </a:rPr>
                        <a:t>-sensitive </a:t>
                      </a:r>
                      <a:r>
                        <a:rPr lang="en-US" sz="1800" b="1" dirty="0" err="1" smtClean="0">
                          <a:latin typeface="Avenir Medium"/>
                          <a:cs typeface="Avenir Medium"/>
                        </a:rPr>
                        <a:t>aminopeptidase</a:t>
                      </a:r>
                      <a:endParaRPr lang="en-US" sz="1800" b="1" dirty="0" smtClean="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Oxidative stress, growth</a:t>
                      </a:r>
                      <a:endParaRPr lang="en-US" sz="1800" b="1" dirty="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0.0027</a:t>
                      </a:r>
                      <a:endParaRPr lang="en-US" sz="1800" b="1" dirty="0">
                        <a:latin typeface="Avenir Medium"/>
                        <a:cs typeface="Avenir Medium"/>
                      </a:endParaRPr>
                    </a:p>
                  </a:txBody>
                  <a:tcPr>
                    <a:solidFill>
                      <a:schemeClr val="accent1">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Protein disulfide-</a:t>
                      </a:r>
                      <a:r>
                        <a:rPr lang="en-US" sz="1400" b="1" dirty="0" err="1" smtClean="0">
                          <a:latin typeface="Avenir Medium"/>
                          <a:cs typeface="Avenir Medium"/>
                        </a:rPr>
                        <a:t>isomerase</a:t>
                      </a:r>
                      <a:endParaRPr lang="en-US" sz="1400" b="1"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a:t>
                      </a:r>
                      <a:r>
                        <a:rPr lang="en-US" sz="1400" b="1" dirty="0" smtClean="0">
                          <a:latin typeface="Avenir Medium"/>
                          <a:cs typeface="Avenir Medium"/>
                        </a:rPr>
                        <a:t>stress, growth</a:t>
                      </a:r>
                      <a:endParaRPr lang="en-US" sz="1400" b="1"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0.05</a:t>
                      </a:r>
                      <a:endParaRPr lang="en-US" sz="1400" b="1" dirty="0" smtClean="0">
                        <a:latin typeface="Avenir Medium"/>
                        <a:cs typeface="Avenir Medium"/>
                      </a:endParaRP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Ras</a:t>
                      </a:r>
                      <a:r>
                        <a:rPr lang="en-US" sz="1400" b="1" dirty="0" smtClean="0">
                          <a:latin typeface="Avenir Medium"/>
                          <a:cs typeface="Avenir Medium"/>
                        </a:rPr>
                        <a:t>-related protein Rab-11B</a:t>
                      </a:r>
                    </a:p>
                  </a:txBody>
                  <a:tcPr>
                    <a:solidFill>
                      <a:schemeClr val="accent2">
                        <a:lumMod val="60000"/>
                        <a:lumOff val="40000"/>
                      </a:schemeClr>
                    </a:solidFill>
                  </a:tcPr>
                </a:tc>
                <a:tc>
                  <a:txBody>
                    <a:bodyPr/>
                    <a:lstStyle/>
                    <a:p>
                      <a:r>
                        <a:rPr lang="en-US" sz="1400" b="1" dirty="0" smtClean="0">
                          <a:latin typeface="Avenir Medium"/>
                          <a:cs typeface="Avenir Medium"/>
                        </a:rPr>
                        <a:t>Acidic pH</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ND</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400" b="1" dirty="0" smtClean="0">
                          <a:latin typeface="Avenir Medium"/>
                          <a:cs typeface="Avenir Medium"/>
                        </a:rPr>
                        <a:t>pH changes</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1.00</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Glycogen </a:t>
                      </a:r>
                      <a:r>
                        <a:rPr lang="en-US" sz="1400" b="1" dirty="0" err="1" smtClean="0">
                          <a:latin typeface="Avenir Medium"/>
                          <a:cs typeface="Avenir Medium"/>
                        </a:rPr>
                        <a:t>Phosphorylase</a:t>
                      </a:r>
                      <a:r>
                        <a:rPr lang="en-US" sz="1400" b="1" dirty="0" smtClean="0">
                          <a:latin typeface="Avenir Medium"/>
                          <a:cs typeface="Avenir Medium"/>
                        </a:rPr>
                        <a:t> (muscle form)</a:t>
                      </a:r>
                    </a:p>
                  </a:txBody>
                  <a:tcPr>
                    <a:solidFill>
                      <a:schemeClr val="accent3">
                        <a:lumMod val="60000"/>
                        <a:lumOff val="40000"/>
                      </a:schemeClr>
                    </a:solidFill>
                  </a:tcPr>
                </a:tc>
                <a:tc>
                  <a:txBody>
                    <a:bodyPr/>
                    <a:lstStyle/>
                    <a:p>
                      <a:r>
                        <a:rPr lang="en-US" sz="1400" b="1" dirty="0" smtClean="0">
                          <a:latin typeface="Avenir Medium"/>
                          <a:cs typeface="Avenir Medium"/>
                        </a:rPr>
                        <a:t>Carbohydrate metabolism</a:t>
                      </a:r>
                      <a:endParaRPr lang="en-US" sz="1400" b="1" dirty="0">
                        <a:latin typeface="Avenir Medium"/>
                        <a:cs typeface="Avenir Medium"/>
                      </a:endParaRPr>
                    </a:p>
                  </a:txBody>
                  <a:tcPr>
                    <a:solidFill>
                      <a:schemeClr val="accent3">
                        <a:lumMod val="60000"/>
                        <a:lumOff val="40000"/>
                      </a:schemeClr>
                    </a:solidFill>
                  </a:tcPr>
                </a:tc>
                <a:tc>
                  <a:txBody>
                    <a:bodyPr/>
                    <a:lstStyle/>
                    <a:p>
                      <a:r>
                        <a:rPr lang="en-US" sz="1400" b="1" dirty="0" smtClean="0">
                          <a:latin typeface="Avenir Medium"/>
                          <a:cs typeface="Avenir Medium"/>
                        </a:rPr>
                        <a:t>0.15</a:t>
                      </a:r>
                      <a:endParaRPr lang="en-US" sz="1400" b="1" dirty="0">
                        <a:latin typeface="Avenir Medium"/>
                        <a:cs typeface="Avenir Medium"/>
                      </a:endParaRPr>
                    </a:p>
                  </a:txBody>
                  <a:tcPr>
                    <a:solidFill>
                      <a:schemeClr val="accent3">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Avenir Medium"/>
                          <a:cs typeface="Avenir Medium"/>
                        </a:rPr>
                        <a:t>Trifunctional enzyme subunit beta</a:t>
                      </a:r>
                    </a:p>
                  </a:txBody>
                  <a:tcPr>
                    <a:solidFill>
                      <a:schemeClr val="accent3">
                        <a:lumMod val="60000"/>
                        <a:lumOff val="40000"/>
                      </a:schemeClr>
                    </a:solidFill>
                  </a:tcPr>
                </a:tc>
                <a:tc>
                  <a:txBody>
                    <a:bodyPr/>
                    <a:lstStyle/>
                    <a:p>
                      <a:r>
                        <a:rPr lang="en-US" sz="1800" b="1" dirty="0" smtClean="0">
                          <a:latin typeface="Avenir Medium"/>
                          <a:cs typeface="Avenir Medium"/>
                        </a:rPr>
                        <a:t>Lipid metabolism</a:t>
                      </a:r>
                      <a:endParaRPr lang="en-US" sz="1800" b="1" dirty="0">
                        <a:latin typeface="Avenir Medium"/>
                        <a:cs typeface="Avenir Medium"/>
                      </a:endParaRPr>
                    </a:p>
                  </a:txBody>
                  <a:tcPr>
                    <a:solidFill>
                      <a:schemeClr val="accent3">
                        <a:lumMod val="60000"/>
                        <a:lumOff val="40000"/>
                      </a:schemeClr>
                    </a:solidFill>
                  </a:tcPr>
                </a:tc>
                <a:tc>
                  <a:txBody>
                    <a:bodyPr/>
                    <a:lstStyle/>
                    <a:p>
                      <a:r>
                        <a:rPr lang="en-US" sz="1800" b="1" dirty="0" smtClean="0">
                          <a:latin typeface="Avenir Medium"/>
                          <a:cs typeface="Avenir Medium"/>
                        </a:rPr>
                        <a:t>2.2e-7</a:t>
                      </a:r>
                      <a:endParaRPr lang="en-US" sz="1800" b="1" dirty="0">
                        <a:latin typeface="Avenir Medium"/>
                        <a:cs typeface="Avenir Medium"/>
                      </a:endParaRPr>
                    </a:p>
                  </a:txBody>
                  <a:tcPr>
                    <a:solidFill>
                      <a:schemeClr val="accent3">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Cytochrome P450</a:t>
                      </a:r>
                    </a:p>
                  </a:txBody>
                  <a:tcPr>
                    <a:solidFill>
                      <a:schemeClr val="bg1">
                        <a:lumMod val="65000"/>
                      </a:schemeClr>
                    </a:solidFill>
                  </a:tcPr>
                </a:tc>
                <a:tc>
                  <a:txBody>
                    <a:bodyPr/>
                    <a:lstStyle/>
                    <a:p>
                      <a:r>
                        <a:rPr lang="en-US" sz="1400" b="1" dirty="0" smtClean="0">
                          <a:latin typeface="Avenir Medium"/>
                          <a:cs typeface="Avenir Medium"/>
                        </a:rPr>
                        <a:t>Toxins</a:t>
                      </a:r>
                      <a:endParaRPr lang="en-US" sz="1400" b="1" dirty="0">
                        <a:latin typeface="Avenir Medium"/>
                        <a:cs typeface="Avenir Medium"/>
                      </a:endParaRPr>
                    </a:p>
                  </a:txBody>
                  <a:tcPr>
                    <a:solidFill>
                      <a:schemeClr val="bg1">
                        <a:lumMod val="65000"/>
                      </a:schemeClr>
                    </a:solidFill>
                  </a:tcPr>
                </a:tc>
                <a:tc>
                  <a:txBody>
                    <a:bodyPr/>
                    <a:lstStyle/>
                    <a:p>
                      <a:r>
                        <a:rPr lang="en-US" sz="1400" b="1" dirty="0" smtClean="0">
                          <a:latin typeface="Avenir Medium"/>
                          <a:cs typeface="Avenir Medium"/>
                        </a:rPr>
                        <a:t>0.41</a:t>
                      </a:r>
                      <a:endParaRPr lang="en-US" sz="1400" b="1" dirty="0">
                        <a:latin typeface="Avenir Medium"/>
                        <a:cs typeface="Avenir Medium"/>
                      </a:endParaRPr>
                    </a:p>
                  </a:txBody>
                  <a:tcPr>
                    <a:solidFill>
                      <a:schemeClr val="bg1">
                        <a:lumMod val="65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Arachidonate</a:t>
                      </a:r>
                      <a:r>
                        <a:rPr lang="en-US" sz="1400" b="1" dirty="0" smtClean="0">
                          <a:latin typeface="Avenir Medium"/>
                          <a:cs typeface="Avenir Medium"/>
                        </a:rPr>
                        <a:t> 5-lipoxygenase</a:t>
                      </a:r>
                    </a:p>
                  </a:txBody>
                  <a:tcPr>
                    <a:solidFill>
                      <a:schemeClr val="bg1">
                        <a:lumMod val="75000"/>
                      </a:schemeClr>
                    </a:solidFill>
                  </a:tcPr>
                </a:tc>
                <a:tc>
                  <a:txBody>
                    <a:bodyPr/>
                    <a:lstStyle/>
                    <a:p>
                      <a:r>
                        <a:rPr lang="en-US" sz="1400" b="1" dirty="0" smtClean="0">
                          <a:latin typeface="Avenir Medium"/>
                          <a:cs typeface="Avenir Medium"/>
                        </a:rPr>
                        <a:t>Inflammation</a:t>
                      </a:r>
                      <a:endParaRPr lang="en-US" sz="1400" b="1" dirty="0">
                        <a:latin typeface="Avenir Medium"/>
                        <a:cs typeface="Avenir Medium"/>
                      </a:endParaRPr>
                    </a:p>
                  </a:txBody>
                  <a:tcPr>
                    <a:solidFill>
                      <a:schemeClr val="bg1">
                        <a:lumMod val="75000"/>
                      </a:schemeClr>
                    </a:solidFill>
                  </a:tcPr>
                </a:tc>
                <a:tc>
                  <a:txBody>
                    <a:bodyPr/>
                    <a:lstStyle/>
                    <a:p>
                      <a:r>
                        <a:rPr lang="en-US" sz="1400" b="1" dirty="0" smtClean="0">
                          <a:latin typeface="Avenir Medium"/>
                          <a:cs typeface="Avenir Medium"/>
                        </a:rPr>
                        <a:t>0.61</a:t>
                      </a:r>
                      <a:endParaRPr lang="en-US" sz="1400" b="1" dirty="0">
                        <a:latin typeface="Avenir Medium"/>
                        <a:cs typeface="Avenir Medium"/>
                      </a:endParaRPr>
                    </a:p>
                  </a:txBody>
                  <a:tcPr>
                    <a:solidFill>
                      <a:schemeClr val="bg1">
                        <a:lumMod val="75000"/>
                      </a:schemeClr>
                    </a:solidFill>
                  </a:tcPr>
                </a:tc>
              </a:tr>
            </a:tbl>
          </a:graphicData>
        </a:graphic>
      </p:graphicFrame>
      <p:sp>
        <p:nvSpPr>
          <p:cNvPr id="2" name="Frame 1"/>
          <p:cNvSpPr/>
          <p:nvPr/>
        </p:nvSpPr>
        <p:spPr>
          <a:xfrm>
            <a:off x="205618" y="1913469"/>
            <a:ext cx="8720667" cy="423331"/>
          </a:xfrm>
          <a:prstGeom prst="frame">
            <a:avLst>
              <a:gd name="adj1" fmla="val 6094"/>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205618" y="3776137"/>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205618" y="5588005"/>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91024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550" y="411165"/>
            <a:ext cx="7198662" cy="733778"/>
          </a:xfrm>
        </p:spPr>
        <p:txBody>
          <a:bodyPr>
            <a:noAutofit/>
          </a:bodyPr>
          <a:lstStyle/>
          <a:p>
            <a:pPr>
              <a:lnSpc>
                <a:spcPct val="90000"/>
              </a:lnSpc>
            </a:pPr>
            <a:r>
              <a:rPr lang="en-US" sz="3000" cap="small" dirty="0"/>
              <a:t>M</a:t>
            </a:r>
            <a:r>
              <a:rPr lang="en-US" sz="3000" cap="small" dirty="0" smtClean="0"/>
              <a:t>etabolism</a:t>
            </a:r>
            <a:r>
              <a:rPr lang="en-US" sz="3000" cap="small" dirty="0"/>
              <a:t>, </a:t>
            </a:r>
            <a:r>
              <a:rPr lang="en-US" sz="3000" cap="small" dirty="0" smtClean="0"/>
              <a:t>growth</a:t>
            </a:r>
            <a:r>
              <a:rPr lang="en-US" sz="3000" cap="small" dirty="0"/>
              <a:t>, </a:t>
            </a:r>
            <a:r>
              <a:rPr lang="en-US" sz="3000" cap="small" dirty="0" smtClean="0"/>
              <a:t>repair proteins </a:t>
            </a:r>
            <a:r>
              <a:rPr lang="en-US" sz="3000" cap="small" dirty="0" smtClean="0"/>
              <a:t>significantly </a:t>
            </a:r>
            <a:r>
              <a:rPr lang="en-US" sz="3000" cap="small" dirty="0" smtClean="0"/>
              <a:t>higher in northern bays </a:t>
            </a:r>
            <a:endParaRPr lang="en-US" sz="3000" i="1" cap="small" dirty="0"/>
          </a:p>
        </p:txBody>
      </p:sp>
      <p:pic>
        <p:nvPicPr>
          <p:cNvPr id="20" name="Picture 19" descr="ArcGIS-map1.png"/>
          <p:cNvPicPr>
            <a:picLocks noChangeAspect="1"/>
          </p:cNvPicPr>
          <p:nvPr/>
        </p:nvPicPr>
        <p:blipFill rotWithShape="1">
          <a:blip r:embed="rId3">
            <a:extLst>
              <a:ext uri="{28A0092B-C50C-407E-A947-70E740481C1C}">
                <a14:useLocalDpi xmlns:a14="http://schemas.microsoft.com/office/drawing/2010/main" val="0"/>
              </a:ext>
            </a:extLst>
          </a:blip>
          <a:srcRect l="21725" t="12219" r="34998"/>
          <a:stretch/>
        </p:blipFill>
        <p:spPr>
          <a:xfrm>
            <a:off x="4896245" y="1370016"/>
            <a:ext cx="4083398" cy="5034188"/>
          </a:xfrm>
          <a:prstGeom prst="rect">
            <a:avLst/>
          </a:prstGeom>
        </p:spPr>
      </p:pic>
      <p:sp>
        <p:nvSpPr>
          <p:cNvPr id="21" name="Line Callout 2 20"/>
          <p:cNvSpPr/>
          <p:nvPr/>
        </p:nvSpPr>
        <p:spPr>
          <a:xfrm flipH="1">
            <a:off x="7272564" y="2812405"/>
            <a:ext cx="1567671"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Calibri"/>
                <a:cs typeface="Calibri"/>
              </a:rPr>
              <a:t>Port Gamble Bay</a:t>
            </a:r>
          </a:p>
        </p:txBody>
      </p:sp>
      <p:sp>
        <p:nvSpPr>
          <p:cNvPr id="22" name="Line Callout 2 21"/>
          <p:cNvSpPr/>
          <p:nvPr/>
        </p:nvSpPr>
        <p:spPr>
          <a:xfrm flipH="1">
            <a:off x="6123439" y="4601118"/>
            <a:ext cx="1179842" cy="370867"/>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Calibri"/>
                <a:cs typeface="Calibri"/>
              </a:rPr>
              <a:t>Willapa Bay</a:t>
            </a:r>
          </a:p>
        </p:txBody>
      </p:sp>
      <p:sp>
        <p:nvSpPr>
          <p:cNvPr id="23" name="Oval 22"/>
          <p:cNvSpPr/>
          <p:nvPr/>
        </p:nvSpPr>
        <p:spPr>
          <a:xfrm>
            <a:off x="6443480" y="2812402"/>
            <a:ext cx="374778" cy="374778"/>
          </a:xfrm>
          <a:prstGeom prst="ellipse">
            <a:avLst/>
          </a:prstGeom>
          <a:solidFill>
            <a:srgbClr val="4EA3E8"/>
          </a:solid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Oval 39"/>
          <p:cNvSpPr/>
          <p:nvPr/>
        </p:nvSpPr>
        <p:spPr>
          <a:xfrm>
            <a:off x="5203130" y="4618052"/>
            <a:ext cx="360413" cy="360413"/>
          </a:xfrm>
          <a:prstGeom prst="ellipse">
            <a:avLst/>
          </a:prstGeom>
          <a:solidFill>
            <a:srgbClr val="FF6D37"/>
          </a:solidFill>
          <a:ln>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1" name="Line Callout 2 40"/>
          <p:cNvSpPr/>
          <p:nvPr/>
        </p:nvSpPr>
        <p:spPr>
          <a:xfrm flipH="1">
            <a:off x="7303280" y="3515066"/>
            <a:ext cx="1011044"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chemeClr val="tx1"/>
                </a:solidFill>
                <a:latin typeface="Calibri"/>
                <a:cs typeface="Calibri"/>
              </a:rPr>
              <a:t>Case Inlet</a:t>
            </a:r>
          </a:p>
        </p:txBody>
      </p:sp>
      <p:sp>
        <p:nvSpPr>
          <p:cNvPr id="42" name="Oval 41"/>
          <p:cNvSpPr/>
          <p:nvPr/>
        </p:nvSpPr>
        <p:spPr>
          <a:xfrm>
            <a:off x="6354438" y="3516747"/>
            <a:ext cx="391008" cy="391008"/>
          </a:xfrm>
          <a:prstGeom prst="ellipse">
            <a:avLst/>
          </a:prstGeom>
          <a:solidFill>
            <a:srgbClr val="FFCC66"/>
          </a:solid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3" name="Line Callout 2 42"/>
          <p:cNvSpPr/>
          <p:nvPr/>
        </p:nvSpPr>
        <p:spPr>
          <a:xfrm flipH="1">
            <a:off x="7303280" y="1970681"/>
            <a:ext cx="1195671"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FFFFFF"/>
                </a:solidFill>
                <a:latin typeface="Calibri"/>
                <a:cs typeface="Calibri"/>
              </a:rPr>
              <a:t>Fidalgo Bay</a:t>
            </a:r>
          </a:p>
        </p:txBody>
      </p:sp>
      <p:sp>
        <p:nvSpPr>
          <p:cNvPr id="44" name="Oval 43"/>
          <p:cNvSpPr/>
          <p:nvPr/>
        </p:nvSpPr>
        <p:spPr>
          <a:xfrm>
            <a:off x="6443480" y="1935208"/>
            <a:ext cx="364880" cy="364880"/>
          </a:xfrm>
          <a:prstGeom prst="ellipse">
            <a:avLst/>
          </a:prstGeom>
          <a:solidFill>
            <a:srgbClr val="1839C1"/>
          </a:solid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5" name="Oval 44"/>
          <p:cNvSpPr/>
          <p:nvPr/>
        </p:nvSpPr>
        <p:spPr>
          <a:xfrm>
            <a:off x="6782143" y="2812405"/>
            <a:ext cx="374778" cy="374778"/>
          </a:xfrm>
          <a:prstGeom prst="ellipse">
            <a:avLst/>
          </a:prstGeom>
          <a:pattFill prst="dkDnDiag">
            <a:fgClr>
              <a:schemeClr val="bg1"/>
            </a:fgClr>
            <a:bgClr>
              <a:srgbClr val="4EA3E8"/>
            </a:bgClr>
          </a:patt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Oval 45"/>
          <p:cNvSpPr/>
          <p:nvPr/>
        </p:nvSpPr>
        <p:spPr>
          <a:xfrm>
            <a:off x="6702342" y="3515066"/>
            <a:ext cx="391008" cy="391008"/>
          </a:xfrm>
          <a:prstGeom prst="ellipse">
            <a:avLst/>
          </a:prstGeom>
          <a:pattFill prst="dkDnDiag">
            <a:fgClr>
              <a:schemeClr val="bg1"/>
            </a:fgClr>
            <a:bgClr>
              <a:srgbClr val="FFCC66"/>
            </a:bgClr>
          </a:patt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7" name="Oval 46"/>
          <p:cNvSpPr/>
          <p:nvPr/>
        </p:nvSpPr>
        <p:spPr>
          <a:xfrm>
            <a:off x="5524860" y="4618055"/>
            <a:ext cx="360413" cy="360413"/>
          </a:xfrm>
          <a:prstGeom prst="ellipse">
            <a:avLst/>
          </a:prstGeom>
          <a:pattFill prst="dkDnDiag">
            <a:fgClr>
              <a:schemeClr val="bg1"/>
            </a:fgClr>
            <a:bgClr>
              <a:srgbClr val="FF6D37"/>
            </a:bgClr>
          </a:pattFill>
          <a:ln>
            <a:solidFill>
              <a:srgbClr val="FF6D37"/>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48" name="Group 47"/>
          <p:cNvGrpSpPr/>
          <p:nvPr/>
        </p:nvGrpSpPr>
        <p:grpSpPr>
          <a:xfrm>
            <a:off x="6334684" y="5524595"/>
            <a:ext cx="2356785" cy="678707"/>
            <a:chOff x="5347880" y="5721785"/>
            <a:chExt cx="2356785" cy="678707"/>
          </a:xfrm>
        </p:grpSpPr>
        <p:sp>
          <p:nvSpPr>
            <p:cNvPr id="49" name="Line Callout 2 48"/>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50" name="Oval 49"/>
            <p:cNvSpPr/>
            <p:nvPr/>
          </p:nvSpPr>
          <p:spPr>
            <a:xfrm>
              <a:off x="6022969" y="5721785"/>
              <a:ext cx="292681" cy="292681"/>
            </a:xfrm>
            <a:prstGeom prst="ellipse">
              <a:avLst/>
            </a:prstGeom>
            <a:solidFill>
              <a:schemeClr val="bg2">
                <a:lumMod val="25000"/>
              </a:schemeClr>
            </a:solidFill>
            <a:ln>
              <a:solidFill>
                <a:schemeClr val="bg2">
                  <a:lumMod val="2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1" name="Oval 50"/>
            <p:cNvSpPr/>
            <p:nvPr/>
          </p:nvSpPr>
          <p:spPr>
            <a:xfrm>
              <a:off x="6058430" y="6069961"/>
              <a:ext cx="254395" cy="254395"/>
            </a:xfrm>
            <a:prstGeom prst="ellipse">
              <a:avLst/>
            </a:prstGeom>
            <a:pattFill prst="dkDnDiag">
              <a:fgClr>
                <a:schemeClr val="bg1"/>
              </a:fgClr>
              <a:bgClr>
                <a:schemeClr val="bg2">
                  <a:lumMod val="25000"/>
                </a:schemeClr>
              </a:bgClr>
            </a:patt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sp>
        <p:nvSpPr>
          <p:cNvPr id="52" name="Oval 51"/>
          <p:cNvSpPr/>
          <p:nvPr/>
        </p:nvSpPr>
        <p:spPr>
          <a:xfrm>
            <a:off x="6782436" y="1935208"/>
            <a:ext cx="364880" cy="364880"/>
          </a:xfrm>
          <a:prstGeom prst="ellipse">
            <a:avLst/>
          </a:prstGeom>
          <a:pattFill prst="dkDnDiag">
            <a:fgClr>
              <a:schemeClr val="bg1"/>
            </a:fgClr>
            <a:bgClr>
              <a:srgbClr val="1839C1"/>
            </a:bgClr>
          </a:patt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6000" dirty="0">
              <a:solidFill>
                <a:srgbClr val="FFFFFF"/>
              </a:solidFill>
            </a:endParaRPr>
          </a:p>
        </p:txBody>
      </p:sp>
      <p:grpSp>
        <p:nvGrpSpPr>
          <p:cNvPr id="272" name="Group 271"/>
          <p:cNvGrpSpPr/>
          <p:nvPr/>
        </p:nvGrpSpPr>
        <p:grpSpPr>
          <a:xfrm>
            <a:off x="636362" y="1473348"/>
            <a:ext cx="3781062" cy="4922921"/>
            <a:chOff x="296162" y="1473348"/>
            <a:chExt cx="3781062" cy="4922921"/>
          </a:xfrm>
        </p:grpSpPr>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61" y="1473348"/>
              <a:ext cx="3614563" cy="4910211"/>
            </a:xfrm>
            <a:prstGeom prst="rect">
              <a:avLst/>
            </a:prstGeom>
          </p:spPr>
        </p:pic>
        <p:cxnSp>
          <p:nvCxnSpPr>
            <p:cNvPr id="145" name="Straight Connector 144"/>
            <p:cNvCxnSpPr/>
            <p:nvPr/>
          </p:nvCxnSpPr>
          <p:spPr>
            <a:xfrm flipH="1" flipV="1">
              <a:off x="1458971" y="5028746"/>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flipV="1">
              <a:off x="1458971" y="4862403"/>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flipV="1">
              <a:off x="1454574" y="5178687"/>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flipV="1">
              <a:off x="1458972" y="5345162"/>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flipV="1">
              <a:off x="1452179" y="5494854"/>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1452180" y="5654051"/>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1450029" y="4692569"/>
              <a:ext cx="352162" cy="6955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flipV="1">
              <a:off x="1457206" y="4543813"/>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1450029" y="4362308"/>
              <a:ext cx="352162" cy="69554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1450029" y="4176301"/>
              <a:ext cx="367348" cy="7255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1487515" y="4085002"/>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1576703" y="4095821"/>
              <a:ext cx="242275" cy="4785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1566963" y="3553953"/>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1450029" y="5817691"/>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1456350" y="5993110"/>
              <a:ext cx="117261" cy="2315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1569000" y="3374395"/>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1571037" y="319483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1553700" y="2977014"/>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1553700" y="2793433"/>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1577148" y="2656163"/>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1679756" y="2675240"/>
              <a:ext cx="224311" cy="4430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1763045" y="2656163"/>
              <a:ext cx="143059" cy="2825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H="1" flipV="1">
              <a:off x="2910247" y="4863962"/>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910247" y="4686429"/>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917040" y="5056485"/>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910248" y="5218504"/>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flipV="1">
              <a:off x="2908482" y="5373088"/>
              <a:ext cx="345029" cy="68144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flipV="1">
              <a:off x="2908483" y="5544473"/>
              <a:ext cx="296545" cy="58569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flipV="1">
              <a:off x="2908482" y="4530770"/>
              <a:ext cx="344985" cy="681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H="1" flipV="1">
              <a:off x="2908482" y="4367839"/>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H="1" flipV="1">
              <a:off x="2908482" y="4211700"/>
              <a:ext cx="344985" cy="6813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H="1" flipV="1">
              <a:off x="2909390" y="4049447"/>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H="1" flipV="1">
              <a:off x="2922006" y="3909028"/>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H="1" flipV="1">
              <a:off x="2927974" y="3756040"/>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3108919" y="3947528"/>
              <a:ext cx="144549" cy="28549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flipV="1">
              <a:off x="2902445" y="5728021"/>
              <a:ext cx="195284" cy="3857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flipV="1">
              <a:off x="2915323" y="3037507"/>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H="1" flipV="1">
              <a:off x="2915323" y="2861623"/>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938771" y="273974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928586" y="2551443"/>
              <a:ext cx="337105" cy="66580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929040" y="2361065"/>
              <a:ext cx="338689" cy="6689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946650" y="2228495"/>
              <a:ext cx="305218" cy="6028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3010950" y="2191508"/>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3001270" y="2018902"/>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3076142" y="3414334"/>
              <a:ext cx="0" cy="1162978"/>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flipV="1">
              <a:off x="3633702" y="5089020"/>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H="1" flipV="1">
              <a:off x="3633702" y="4911487"/>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3640495" y="5281543"/>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H="1" flipV="1">
              <a:off x="3633703" y="5443562"/>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H="1" flipV="1">
              <a:off x="3632505" y="5598849"/>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3626911" y="5759185"/>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flipV="1">
              <a:off x="3638030" y="4767862"/>
              <a:ext cx="338892" cy="66933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3631937" y="4592897"/>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H="1" flipV="1">
              <a:off x="3638778" y="4450269"/>
              <a:ext cx="338144" cy="66785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3632845" y="4274505"/>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H="1" flipV="1">
              <a:off x="3626087" y="4095821"/>
              <a:ext cx="349236" cy="68976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3629049" y="3947528"/>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3640851" y="3788438"/>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3637090" y="5953078"/>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3642888" y="3608880"/>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H="1" flipV="1">
              <a:off x="3633438" y="3414332"/>
              <a:ext cx="336369" cy="66435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flipV="1">
              <a:off x="3627588" y="3234590"/>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H="1" flipV="1">
              <a:off x="3627588" y="3058706"/>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H="1" flipV="1">
              <a:off x="3643475" y="2921897"/>
              <a:ext cx="332443" cy="6565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H="1" flipV="1">
              <a:off x="3626087" y="2719365"/>
              <a:ext cx="351870" cy="6949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H="1" flipV="1">
              <a:off x="3641305" y="2558148"/>
              <a:ext cx="338689" cy="6689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H="1" flipV="1">
              <a:off x="3670105" y="2436768"/>
              <a:ext cx="305218" cy="6028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H="1" flipV="1">
              <a:off x="3891265" y="2720502"/>
              <a:ext cx="101968" cy="20139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H="1" flipV="1">
              <a:off x="3713535" y="2215985"/>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H="1" flipV="1">
              <a:off x="2170013" y="5000673"/>
              <a:ext cx="358959" cy="7089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H="1" flipV="1">
              <a:off x="2187350" y="4868572"/>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H="1" flipV="1">
              <a:off x="2180520" y="5174734"/>
              <a:ext cx="349573" cy="69042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H="1" flipV="1">
              <a:off x="2187351" y="5351331"/>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H="1" flipV="1">
              <a:off x="2180558" y="5501023"/>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H="1" flipV="1">
              <a:off x="2180559" y="5660220"/>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H="1" flipV="1">
              <a:off x="2185313" y="4696875"/>
              <a:ext cx="342376" cy="6762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H="1" flipV="1">
              <a:off x="2185585" y="4520098"/>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H="1" flipV="1">
              <a:off x="2170013" y="4332645"/>
              <a:ext cx="360557" cy="71212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H="1" flipV="1">
              <a:off x="2170013" y="4187809"/>
              <a:ext cx="358958" cy="68284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H="1" flipV="1">
              <a:off x="2301990" y="4291290"/>
              <a:ext cx="219510" cy="4009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H="1" flipV="1">
              <a:off x="2178408" y="5823860"/>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H="1" flipV="1">
              <a:off x="2184729" y="5999279"/>
              <a:ext cx="117261" cy="2315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H="1" flipV="1">
              <a:off x="2243816" y="2700288"/>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H="1" flipV="1">
              <a:off x="2346424" y="2719365"/>
              <a:ext cx="224311" cy="4430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H="1" flipV="1">
              <a:off x="2429713" y="2700288"/>
              <a:ext cx="143059" cy="2825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2352586" y="3767230"/>
              <a:ext cx="0" cy="1099628"/>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3806061" y="2117746"/>
              <a:ext cx="0" cy="1194194"/>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H="1">
              <a:off x="3779691" y="3336359"/>
              <a:ext cx="59727" cy="0"/>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H="1" flipV="1">
              <a:off x="2892871" y="5869295"/>
              <a:ext cx="195284" cy="3857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H="1" flipV="1">
              <a:off x="2883297" y="6010569"/>
              <a:ext cx="195284" cy="3857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H="1">
              <a:off x="3047938" y="4577831"/>
              <a:ext cx="59727" cy="0"/>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flipH="1" flipV="1">
              <a:off x="2368425" y="4274505"/>
              <a:ext cx="175053" cy="31972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flipH="1" flipV="1">
              <a:off x="2439318" y="4282417"/>
              <a:ext cx="92568" cy="16907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a:off x="2319888" y="4878751"/>
              <a:ext cx="59727" cy="0"/>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flipV="1">
              <a:off x="1690946" y="4165808"/>
              <a:ext cx="133817" cy="26429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1624207" y="3782253"/>
              <a:ext cx="0" cy="778274"/>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265" name="Line Callout 2 264"/>
            <p:cNvSpPr/>
            <p:nvPr/>
          </p:nvSpPr>
          <p:spPr>
            <a:xfrm rot="16200000" flipH="1">
              <a:off x="-2034777" y="3804288"/>
              <a:ext cx="4910212" cy="248333"/>
            </a:xfrm>
            <a:prstGeom prst="borderCallout2">
              <a:avLst>
                <a:gd name="adj1" fmla="val 57355"/>
                <a:gd name="adj2" fmla="val -252"/>
                <a:gd name="adj3" fmla="val 50737"/>
                <a:gd name="adj4" fmla="val -506"/>
                <a:gd name="adj5" fmla="val 65958"/>
                <a:gd name="adj6" fmla="val -193459"/>
              </a:avLst>
            </a:prstGeom>
            <a:solidFill>
              <a:srgbClr val="FFFFFF"/>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cap="small" dirty="0" smtClean="0">
                  <a:solidFill>
                    <a:schemeClr val="tx1">
                      <a:lumMod val="65000"/>
                      <a:lumOff val="35000"/>
                    </a:schemeClr>
                  </a:solidFill>
                  <a:latin typeface="Calibri"/>
                  <a:cs typeface="Calibri"/>
                </a:rPr>
                <a:t>Mean spectral abundance</a:t>
              </a:r>
              <a:endParaRPr lang="en-US" sz="1500" b="1" cap="small" dirty="0" smtClean="0">
                <a:solidFill>
                  <a:schemeClr val="tx1">
                    <a:lumMod val="65000"/>
                    <a:lumOff val="35000"/>
                  </a:schemeClr>
                </a:solidFill>
                <a:latin typeface="Calibri"/>
                <a:cs typeface="Calibri"/>
              </a:endParaRPr>
            </a:p>
          </p:txBody>
        </p:sp>
        <p:cxnSp>
          <p:nvCxnSpPr>
            <p:cNvPr id="267" name="Straight Connector 266"/>
            <p:cNvCxnSpPr/>
            <p:nvPr/>
          </p:nvCxnSpPr>
          <p:spPr>
            <a:xfrm flipV="1">
              <a:off x="3445189" y="2454005"/>
              <a:ext cx="0" cy="1162978"/>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flipV="1">
              <a:off x="1263777" y="3894877"/>
              <a:ext cx="0" cy="791552"/>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V="1">
              <a:off x="1991412" y="4632105"/>
              <a:ext cx="0" cy="542629"/>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716440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375" y="250879"/>
            <a:ext cx="7019719" cy="987551"/>
          </a:xfrm>
        </p:spPr>
        <p:txBody>
          <a:bodyPr>
            <a:noAutofit/>
          </a:bodyPr>
          <a:lstStyle/>
          <a:p>
            <a:r>
              <a:rPr lang="en-US" sz="3200" cap="small" dirty="0" smtClean="0"/>
              <a:t>No pH effect in natural setting, but it’s complicated.</a:t>
            </a:r>
            <a:endParaRPr lang="en-US" sz="3200" cap="small" dirty="0"/>
          </a:p>
        </p:txBody>
      </p:sp>
      <p:sp>
        <p:nvSpPr>
          <p:cNvPr id="3" name="Content Placeholder 2"/>
          <p:cNvSpPr>
            <a:spLocks noGrp="1"/>
          </p:cNvSpPr>
          <p:nvPr>
            <p:ph sz="quarter" idx="1"/>
          </p:nvPr>
        </p:nvSpPr>
        <p:spPr>
          <a:xfrm>
            <a:off x="196714" y="1458090"/>
            <a:ext cx="8625638" cy="4657245"/>
          </a:xfrm>
        </p:spPr>
        <p:txBody>
          <a:bodyPr>
            <a:noAutofit/>
          </a:bodyPr>
          <a:lstStyle/>
          <a:p>
            <a:r>
              <a:rPr lang="en-US" sz="2000" dirty="0">
                <a:latin typeface="Avenir Medium"/>
                <a:cs typeface="Avenir Medium"/>
              </a:rPr>
              <a:t>Growth </a:t>
            </a:r>
            <a:r>
              <a:rPr lang="en-US" sz="2000" dirty="0" smtClean="0">
                <a:latin typeface="Avenir Medium"/>
                <a:cs typeface="Avenir Medium"/>
              </a:rPr>
              <a:t>differed </a:t>
            </a:r>
            <a:r>
              <a:rPr lang="en-US" sz="2000" dirty="0">
                <a:latin typeface="Avenir Medium"/>
                <a:cs typeface="Avenir Medium"/>
              </a:rPr>
              <a:t>by </a:t>
            </a:r>
            <a:r>
              <a:rPr lang="en-US" sz="2000" i="1" u="sng" dirty="0">
                <a:latin typeface="Avenir Medium"/>
                <a:cs typeface="Avenir Medium"/>
              </a:rPr>
              <a:t>site,</a:t>
            </a:r>
            <a:r>
              <a:rPr lang="en-US" sz="2000" dirty="0">
                <a:latin typeface="Avenir Medium"/>
                <a:cs typeface="Avenir Medium"/>
              </a:rPr>
              <a:t> maturity expected earlier in northern sites (where there is limited aquaculture!)</a:t>
            </a:r>
          </a:p>
          <a:p>
            <a:r>
              <a:rPr lang="en-US" sz="2000" dirty="0" smtClean="0">
                <a:latin typeface="Avenir Medium"/>
                <a:cs typeface="Avenir Medium"/>
              </a:rPr>
              <a:t>pH was not primary determinant of phenotype</a:t>
            </a:r>
          </a:p>
          <a:p>
            <a:r>
              <a:rPr lang="en-US" sz="2000" dirty="0" smtClean="0">
                <a:latin typeface="Avenir Medium"/>
                <a:cs typeface="Avenir Medium"/>
              </a:rPr>
              <a:t>Controlled </a:t>
            </a:r>
            <a:r>
              <a:rPr lang="en-US" sz="2000" dirty="0" smtClean="0">
                <a:latin typeface="Avenir Medium"/>
                <a:cs typeface="Avenir Medium"/>
              </a:rPr>
              <a:t>OA studies should be coupled with outplant studies </a:t>
            </a:r>
            <a:endParaRPr lang="en-US" sz="2000" dirty="0">
              <a:latin typeface="Avenir Medium"/>
              <a:cs typeface="Avenir Medium"/>
            </a:endParaRPr>
          </a:p>
          <a:p>
            <a:pPr marL="0" indent="0">
              <a:buNone/>
            </a:pPr>
            <a:endParaRPr lang="en-US" sz="2000" dirty="0">
              <a:latin typeface="Avenir Medium"/>
              <a:cs typeface="Avenir Medium"/>
            </a:endParaRPr>
          </a:p>
          <a:p>
            <a:pPr marL="0" indent="0">
              <a:buNone/>
            </a:pPr>
            <a:endParaRPr lang="en-US" sz="2000" dirty="0">
              <a:latin typeface="Avenir Medium"/>
              <a:cs typeface="Avenir Medium"/>
            </a:endParaRPr>
          </a:p>
        </p:txBody>
      </p:sp>
      <p:pic>
        <p:nvPicPr>
          <p:cNvPr id="5" name="Picture 4"/>
          <p:cNvPicPr>
            <a:picLocks noChangeAspect="1"/>
          </p:cNvPicPr>
          <p:nvPr/>
        </p:nvPicPr>
        <p:blipFill>
          <a:blip r:embed="rId3"/>
          <a:stretch>
            <a:fillRect/>
          </a:stretch>
        </p:blipFill>
        <p:spPr>
          <a:xfrm>
            <a:off x="852314" y="2918927"/>
            <a:ext cx="2530287" cy="2842669"/>
          </a:xfrm>
          <a:prstGeom prst="rect">
            <a:avLst/>
          </a:prstGeom>
        </p:spPr>
      </p:pic>
      <p:sp>
        <p:nvSpPr>
          <p:cNvPr id="6" name="TextBox 5"/>
          <p:cNvSpPr txBox="1"/>
          <p:nvPr/>
        </p:nvSpPr>
        <p:spPr>
          <a:xfrm>
            <a:off x="745354" y="5751798"/>
            <a:ext cx="2698886" cy="629916"/>
          </a:xfrm>
          <a:prstGeom prst="rect">
            <a:avLst/>
          </a:prstGeom>
          <a:noFill/>
        </p:spPr>
        <p:txBody>
          <a:bodyPr wrap="square" rtlCol="0">
            <a:spAutoFit/>
          </a:bodyPr>
          <a:lstStyle/>
          <a:p>
            <a:pPr algn="ctr">
              <a:lnSpc>
                <a:spcPct val="110000"/>
              </a:lnSpc>
            </a:pPr>
            <a:r>
              <a:rPr lang="en-US" sz="1600" dirty="0">
                <a:latin typeface="Avenir Medium"/>
                <a:cs typeface="Avenir Medium"/>
              </a:rPr>
              <a:t> </a:t>
            </a:r>
            <a:r>
              <a:rPr lang="en-US" sz="1600" dirty="0" smtClean="0">
                <a:solidFill>
                  <a:srgbClr val="000000"/>
                </a:solidFill>
                <a:latin typeface="Wingdings"/>
                <a:ea typeface="Wingdings"/>
                <a:cs typeface="Wingdings"/>
                <a:sym typeface="Wingdings"/>
              </a:rPr>
              <a:t></a:t>
            </a:r>
            <a:r>
              <a:rPr lang="en-US" sz="1600" dirty="0" smtClean="0">
                <a:solidFill>
                  <a:srgbClr val="000000"/>
                </a:solidFill>
                <a:latin typeface="Avenir Medium"/>
                <a:ea typeface="Wingdings"/>
                <a:cs typeface="Avenir Medium"/>
                <a:sym typeface="Wingdings"/>
              </a:rPr>
              <a:t> </a:t>
            </a:r>
            <a:r>
              <a:rPr lang="en-US" sz="1600" dirty="0" smtClean="0">
                <a:latin typeface="Avenir Medium"/>
                <a:cs typeface="Avenir Medium"/>
              </a:rPr>
              <a:t>growth</a:t>
            </a:r>
            <a:r>
              <a:rPr lang="en-US" sz="1600" dirty="0" smtClean="0">
                <a:solidFill>
                  <a:srgbClr val="000000"/>
                </a:solidFill>
                <a:latin typeface="Avenir Medium"/>
                <a:ea typeface="Wingdings"/>
                <a:cs typeface="Avenir Medium"/>
                <a:sym typeface="Wingdings"/>
              </a:rPr>
              <a:t> </a:t>
            </a:r>
            <a:r>
              <a:rPr lang="en-US" sz="1600" dirty="0" smtClean="0">
                <a:latin typeface="Avenir Medium"/>
                <a:cs typeface="Avenir Medium"/>
                <a:sym typeface="Wingdings"/>
              </a:rPr>
              <a:t>in </a:t>
            </a:r>
            <a:r>
              <a:rPr lang="en-US" sz="1600" dirty="0" smtClean="0">
                <a:solidFill>
                  <a:srgbClr val="000000"/>
                </a:solidFill>
                <a:latin typeface="Wingdings"/>
                <a:ea typeface="Wingdings"/>
                <a:cs typeface="Wingdings"/>
                <a:sym typeface="Wingdings"/>
              </a:rPr>
              <a:t></a:t>
            </a:r>
            <a:r>
              <a:rPr lang="en-US" sz="1600" dirty="0" smtClean="0">
                <a:solidFill>
                  <a:srgbClr val="000000"/>
                </a:solidFill>
                <a:latin typeface="Avenir Medium"/>
                <a:ea typeface="Wingdings"/>
                <a:cs typeface="Avenir Medium"/>
                <a:sym typeface="Wingdings"/>
              </a:rPr>
              <a:t> </a:t>
            </a:r>
            <a:r>
              <a:rPr lang="en-US" sz="1600" dirty="0" smtClean="0">
                <a:latin typeface="Avenir Medium"/>
                <a:cs typeface="Avenir Medium"/>
                <a:sym typeface="Wingdings"/>
              </a:rPr>
              <a:t>pH </a:t>
            </a:r>
            <a:r>
              <a:rPr lang="en-US" sz="1600" dirty="0" smtClean="0">
                <a:latin typeface="Avenir Medium"/>
                <a:cs typeface="Avenir Medium"/>
              </a:rPr>
              <a:t> </a:t>
            </a:r>
          </a:p>
          <a:p>
            <a:pPr algn="ctr">
              <a:lnSpc>
                <a:spcPct val="110000"/>
              </a:lnSpc>
            </a:pPr>
            <a:r>
              <a:rPr lang="en-US" sz="1600" i="1" dirty="0" smtClean="0">
                <a:latin typeface="Avenir Medium"/>
                <a:cs typeface="Avenir Medium"/>
              </a:rPr>
              <a:t>Putnam et al. in press </a:t>
            </a:r>
            <a:endParaRPr lang="en-US" sz="1600" i="1" dirty="0">
              <a:latin typeface="Avenir Medium"/>
              <a:cs typeface="Avenir Medium"/>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098" y="2918927"/>
            <a:ext cx="3828892" cy="29070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492127" y="5780556"/>
            <a:ext cx="2239741" cy="629916"/>
          </a:xfrm>
          <a:prstGeom prst="rect">
            <a:avLst/>
          </a:prstGeom>
          <a:noFill/>
        </p:spPr>
        <p:txBody>
          <a:bodyPr wrap="none" rtlCol="0">
            <a:spAutoFit/>
          </a:bodyPr>
          <a:lstStyle/>
          <a:p>
            <a:pPr>
              <a:lnSpc>
                <a:spcPct val="110000"/>
              </a:lnSpc>
            </a:pPr>
            <a:r>
              <a:rPr lang="en-US" sz="1600" dirty="0" smtClean="0">
                <a:latin typeface="Avenir Medium"/>
                <a:cs typeface="Avenir Medium"/>
              </a:rPr>
              <a:t>Food availability &gt; pH </a:t>
            </a:r>
          </a:p>
          <a:p>
            <a:pPr>
              <a:lnSpc>
                <a:spcPct val="110000"/>
              </a:lnSpc>
            </a:pPr>
            <a:r>
              <a:rPr lang="en-US" sz="1600" i="1" dirty="0" smtClean="0">
                <a:latin typeface="Avenir Medium"/>
                <a:cs typeface="Avenir Medium"/>
              </a:rPr>
              <a:t>Thomsen et al., 2014</a:t>
            </a:r>
            <a:endParaRPr lang="en-US" sz="1600" i="1" dirty="0">
              <a:latin typeface="Avenir Medium"/>
              <a:cs typeface="Avenir Medium"/>
            </a:endParaRPr>
          </a:p>
        </p:txBody>
      </p:sp>
    </p:spTree>
    <p:extLst>
      <p:ext uri="{BB962C8B-B14F-4D97-AF65-F5344CB8AC3E}">
        <p14:creationId xmlns:p14="http://schemas.microsoft.com/office/powerpoint/2010/main" val="3240865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
        <p:nvSpPr>
          <p:cNvPr id="2" name="Title 1"/>
          <p:cNvSpPr>
            <a:spLocks noGrp="1"/>
          </p:cNvSpPr>
          <p:nvPr>
            <p:ph type="title"/>
          </p:nvPr>
        </p:nvSpPr>
        <p:spPr/>
        <p:txBody>
          <a:bodyPr/>
          <a:lstStyle/>
          <a:p>
            <a:r>
              <a:rPr lang="en-US" cap="small" dirty="0" smtClean="0"/>
              <a:t>Conclusions &amp; Next Steps</a:t>
            </a:r>
            <a:endParaRPr lang="en-US" cap="small" dirty="0"/>
          </a:p>
        </p:txBody>
      </p:sp>
      <p:sp>
        <p:nvSpPr>
          <p:cNvPr id="3" name="Content Placeholder 2"/>
          <p:cNvSpPr>
            <a:spLocks noGrp="1"/>
          </p:cNvSpPr>
          <p:nvPr>
            <p:ph sz="quarter" idx="1"/>
          </p:nvPr>
        </p:nvSpPr>
        <p:spPr>
          <a:xfrm>
            <a:off x="400528" y="1659773"/>
            <a:ext cx="6627759" cy="4657245"/>
          </a:xfrm>
        </p:spPr>
        <p:txBody>
          <a:bodyPr>
            <a:noAutofit/>
          </a:bodyPr>
          <a:lstStyle/>
          <a:p>
            <a:pPr marL="0" indent="0">
              <a:buNone/>
            </a:pPr>
            <a:r>
              <a:rPr lang="en-US" sz="2000" b="1" dirty="0" smtClean="0">
                <a:latin typeface="Avenir Medium"/>
                <a:cs typeface="Avenir Medium"/>
              </a:rPr>
              <a:t>Findings</a:t>
            </a:r>
          </a:p>
          <a:p>
            <a:r>
              <a:rPr lang="en-US" sz="2000" dirty="0" smtClean="0">
                <a:latin typeface="Avenir Medium"/>
                <a:cs typeface="Avenir Medium"/>
              </a:rPr>
              <a:t>Eelgrass beds effectively increased  </a:t>
            </a:r>
            <a:r>
              <a:rPr lang="en-US" sz="2000" dirty="0" smtClean="0">
                <a:solidFill>
                  <a:srgbClr val="000000"/>
                </a:solidFill>
                <a:latin typeface="Wingdings"/>
                <a:ea typeface="Wingdings"/>
                <a:cs typeface="Wingdings"/>
                <a:sym typeface="Wingdings"/>
              </a:rPr>
              <a:t></a:t>
            </a:r>
            <a:r>
              <a:rPr lang="en-US" sz="2000" dirty="0" smtClean="0">
                <a:solidFill>
                  <a:srgbClr val="000000"/>
                </a:solidFill>
                <a:latin typeface="Avenir Medium"/>
                <a:cs typeface="Avenir Medium"/>
              </a:rPr>
              <a:t>pH</a:t>
            </a:r>
            <a:endParaRPr lang="en-US" sz="2000" dirty="0" smtClean="0">
              <a:latin typeface="Avenir Medium"/>
              <a:cs typeface="Avenir Medium"/>
            </a:endParaRPr>
          </a:p>
          <a:p>
            <a:r>
              <a:rPr lang="en-US" sz="2000" dirty="0" smtClean="0">
                <a:latin typeface="Avenir Medium"/>
                <a:cs typeface="Avenir Medium"/>
              </a:rPr>
              <a:t>No differences in growth, survival, or stress-related proteins observed between pH </a:t>
            </a:r>
          </a:p>
          <a:p>
            <a:r>
              <a:rPr lang="en-US" sz="2000" dirty="0" smtClean="0">
                <a:latin typeface="Avenir Medium"/>
                <a:cs typeface="Avenir Medium"/>
              </a:rPr>
              <a:t>Faster growth and more metabolic/growth proteins in northern bays </a:t>
            </a:r>
          </a:p>
          <a:p>
            <a:pPr marL="0" indent="0">
              <a:buNone/>
            </a:pPr>
            <a:endParaRPr lang="en-US" sz="1200" dirty="0" smtClean="0">
              <a:latin typeface="Avenir Medium"/>
              <a:cs typeface="Avenir Medium"/>
            </a:endParaRPr>
          </a:p>
          <a:p>
            <a:pPr marL="0" indent="0">
              <a:buNone/>
            </a:pPr>
            <a:r>
              <a:rPr lang="en-US" sz="2000" b="1" dirty="0" smtClean="0">
                <a:latin typeface="Avenir Medium"/>
                <a:cs typeface="Avenir Medium"/>
              </a:rPr>
              <a:t>Future studies</a:t>
            </a:r>
            <a:endParaRPr lang="en-US" sz="2000" b="1" dirty="0">
              <a:latin typeface="Avenir Medium"/>
              <a:cs typeface="Avenir Medium"/>
            </a:endParaRPr>
          </a:p>
          <a:p>
            <a:r>
              <a:rPr lang="en-US" sz="2000" dirty="0" smtClean="0">
                <a:latin typeface="Avenir Medium"/>
                <a:cs typeface="Avenir Medium"/>
              </a:rPr>
              <a:t>Monitor proteins over time – how dynamic are they? Why poor performance in Case Inlet?  </a:t>
            </a:r>
          </a:p>
          <a:p>
            <a:r>
              <a:rPr lang="en-US" sz="2000" dirty="0" smtClean="0">
                <a:latin typeface="Avenir Medium"/>
                <a:cs typeface="Avenir Medium"/>
              </a:rPr>
              <a:t>Compare chlorophyll data between bays – more phytoplankton in northern bays? </a:t>
            </a:r>
          </a:p>
          <a:p>
            <a:r>
              <a:rPr lang="en-US" sz="2000" dirty="0" smtClean="0">
                <a:latin typeface="Avenir Medium"/>
                <a:cs typeface="Avenir Medium"/>
              </a:rPr>
              <a:t>Assess proteins for use as site suitability assays</a:t>
            </a:r>
          </a:p>
        </p:txBody>
      </p:sp>
    </p:spTree>
    <p:extLst>
      <p:ext uri="{BB962C8B-B14F-4D97-AF65-F5344CB8AC3E}">
        <p14:creationId xmlns:p14="http://schemas.microsoft.com/office/powerpoint/2010/main" val="20344757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small" dirty="0" smtClean="0"/>
              <a:t>Thank you</a:t>
            </a:r>
            <a:r>
              <a:rPr lang="is-IS" cap="small" dirty="0" smtClean="0"/>
              <a:t>… </a:t>
            </a:r>
            <a:endParaRPr lang="en-US" cap="small" dirty="0"/>
          </a:p>
        </p:txBody>
      </p:sp>
      <p:sp>
        <p:nvSpPr>
          <p:cNvPr id="3" name="Content Placeholder 2"/>
          <p:cNvSpPr>
            <a:spLocks noGrp="1"/>
          </p:cNvSpPr>
          <p:nvPr>
            <p:ph sz="quarter" idx="1"/>
          </p:nvPr>
        </p:nvSpPr>
        <p:spPr>
          <a:xfrm>
            <a:off x="301752" y="1713311"/>
            <a:ext cx="8503920" cy="3180419"/>
          </a:xfrm>
        </p:spPr>
        <p:txBody>
          <a:bodyPr>
            <a:normAutofit/>
          </a:bodyPr>
          <a:lstStyle/>
          <a:p>
            <a:r>
              <a:rPr lang="en-US" sz="2000" dirty="0" smtClean="0">
                <a:latin typeface="Avenir Medium"/>
                <a:cs typeface="Avenir Medium"/>
              </a:rPr>
              <a:t>Emma Timmins-</a:t>
            </a:r>
            <a:r>
              <a:rPr lang="en-US" sz="2000" dirty="0" err="1" smtClean="0">
                <a:latin typeface="Avenir Medium"/>
                <a:cs typeface="Avenir Medium"/>
              </a:rPr>
              <a:t>Schiffman</a:t>
            </a:r>
            <a:r>
              <a:rPr lang="en-US" sz="2000" dirty="0" smtClean="0">
                <a:latin typeface="Avenir Medium"/>
                <a:cs typeface="Avenir Medium"/>
              </a:rPr>
              <a:t> &amp; the rest of the Brook Nunn &amp; </a:t>
            </a:r>
            <a:r>
              <a:rPr lang="en-US" sz="2000" dirty="0" err="1" smtClean="0">
                <a:latin typeface="Avenir Medium"/>
                <a:cs typeface="Avenir Medium"/>
              </a:rPr>
              <a:t>McCoss</a:t>
            </a:r>
            <a:r>
              <a:rPr lang="en-US" sz="2000" dirty="0" smtClean="0">
                <a:latin typeface="Avenir Medium"/>
                <a:cs typeface="Avenir Medium"/>
              </a:rPr>
              <a:t> labs, UW Genome Sciences</a:t>
            </a:r>
          </a:p>
          <a:p>
            <a:r>
              <a:rPr lang="en-US" sz="2000" dirty="0" smtClean="0">
                <a:latin typeface="Avenir Medium"/>
                <a:cs typeface="Avenir Medium"/>
              </a:rPr>
              <a:t>Micah </a:t>
            </a:r>
            <a:r>
              <a:rPr lang="en-US" sz="2000" dirty="0" err="1" smtClean="0">
                <a:latin typeface="Avenir Medium"/>
                <a:cs typeface="Avenir Medium"/>
              </a:rPr>
              <a:t>Horwith</a:t>
            </a:r>
            <a:r>
              <a:rPr lang="en-US" sz="2000" dirty="0" smtClean="0">
                <a:latin typeface="Avenir Medium"/>
                <a:cs typeface="Avenir Medium"/>
              </a:rPr>
              <a:t>, WA Department of Natural Resources</a:t>
            </a:r>
          </a:p>
          <a:p>
            <a:r>
              <a:rPr lang="en-US" sz="2000" dirty="0" smtClean="0">
                <a:latin typeface="Avenir Medium"/>
                <a:cs typeface="Avenir Medium"/>
              </a:rPr>
              <a:t>Alex Lowe, UW Biology</a:t>
            </a:r>
          </a:p>
          <a:p>
            <a:r>
              <a:rPr lang="en-US" sz="2000" dirty="0" err="1" smtClean="0">
                <a:latin typeface="Avenir Medium"/>
                <a:cs typeface="Avenir Medium"/>
              </a:rPr>
              <a:t>Yaamini</a:t>
            </a:r>
            <a:r>
              <a:rPr lang="en-US" sz="2000" dirty="0" smtClean="0">
                <a:latin typeface="Avenir Medium"/>
                <a:cs typeface="Avenir Medium"/>
              </a:rPr>
              <a:t> </a:t>
            </a:r>
            <a:r>
              <a:rPr lang="en-US" sz="2000" dirty="0" err="1" smtClean="0">
                <a:latin typeface="Avenir Medium"/>
                <a:cs typeface="Avenir Medium"/>
              </a:rPr>
              <a:t>Venkataraman</a:t>
            </a:r>
            <a:r>
              <a:rPr lang="en-US" sz="2000" dirty="0" smtClean="0">
                <a:latin typeface="Avenir Medium"/>
                <a:cs typeface="Avenir Medium"/>
              </a:rPr>
              <a:t>, Jose Guzman, Grace Crandall, Sean </a:t>
            </a:r>
            <a:r>
              <a:rPr lang="en-US" sz="2000" dirty="0" err="1" smtClean="0">
                <a:latin typeface="Avenir Medium"/>
                <a:cs typeface="Avenir Medium"/>
              </a:rPr>
              <a:t>Bennet</a:t>
            </a:r>
            <a:r>
              <a:rPr lang="en-US" sz="2000" dirty="0" smtClean="0">
                <a:latin typeface="Avenir Medium"/>
                <a:cs typeface="Avenir Medium"/>
              </a:rPr>
              <a:t>, Steven Roberts, UW SAFS</a:t>
            </a:r>
          </a:p>
          <a:p>
            <a:r>
              <a:rPr lang="en-US" sz="2000" dirty="0">
                <a:latin typeface="Avenir Medium"/>
                <a:cs typeface="Avenir Medium"/>
              </a:rPr>
              <a:t>This work is supported by NSF GRFP </a:t>
            </a:r>
          </a:p>
          <a:p>
            <a:endParaRPr lang="en-US" sz="2000" dirty="0" smtClean="0">
              <a:latin typeface="Avenir Medium"/>
              <a:cs typeface="Avenir Medium"/>
            </a:endParaRPr>
          </a:p>
        </p:txBody>
      </p:sp>
      <p:pic>
        <p:nvPicPr>
          <p:cNvPr id="4" name="Picture 3"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1" y="5187381"/>
            <a:ext cx="1612840" cy="1416619"/>
          </a:xfrm>
          <a:prstGeom prst="rect">
            <a:avLst/>
          </a:prstGeom>
        </p:spPr>
      </p:pic>
      <p:pic>
        <p:nvPicPr>
          <p:cNvPr id="5" name="Picture 4" descr="NSF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33" y="5275501"/>
            <a:ext cx="1328499" cy="1328499"/>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602" y="5275500"/>
            <a:ext cx="804147" cy="1328500"/>
          </a:xfrm>
          <a:prstGeom prst="rect">
            <a:avLst/>
          </a:prstGeom>
        </p:spPr>
      </p:pic>
      <p:pic>
        <p:nvPicPr>
          <p:cNvPr id="7" name="Picture 6"/>
          <p:cNvPicPr>
            <a:picLocks noChangeAspect="1"/>
          </p:cNvPicPr>
          <p:nvPr/>
        </p:nvPicPr>
        <p:blipFill>
          <a:blip r:embed="rId6"/>
          <a:stretch>
            <a:fillRect/>
          </a:stretch>
        </p:blipFill>
        <p:spPr>
          <a:xfrm>
            <a:off x="6676546" y="5399996"/>
            <a:ext cx="2044461" cy="856752"/>
          </a:xfrm>
          <a:prstGeom prst="rect">
            <a:avLst/>
          </a:prstGeom>
        </p:spPr>
      </p:pic>
      <p:pic>
        <p:nvPicPr>
          <p:cNvPr id="8" name="Picture 7"/>
          <p:cNvPicPr>
            <a:picLocks noChangeAspect="1"/>
          </p:cNvPicPr>
          <p:nvPr/>
        </p:nvPicPr>
        <p:blipFill>
          <a:blip r:embed="rId7"/>
          <a:stretch>
            <a:fillRect/>
          </a:stretch>
        </p:blipFill>
        <p:spPr>
          <a:xfrm>
            <a:off x="3420533" y="5275501"/>
            <a:ext cx="1385147" cy="1385147"/>
          </a:xfrm>
          <a:prstGeom prst="rect">
            <a:avLst/>
          </a:prstGeom>
        </p:spPr>
      </p:pic>
    </p:spTree>
    <p:extLst>
      <p:ext uri="{BB962C8B-B14F-4D97-AF65-F5344CB8AC3E}">
        <p14:creationId xmlns:p14="http://schemas.microsoft.com/office/powerpoint/2010/main" val="5283593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smtClean="0">
                <a:latin typeface="Garamond"/>
                <a:cs typeface="Garamond"/>
              </a:rPr>
              <a:t>Physiology assed via </a:t>
            </a:r>
            <a:r>
              <a:rPr lang="en-US" b="1" i="1" cap="small" dirty="0" smtClean="0">
                <a:latin typeface="Garamond"/>
                <a:cs typeface="Garamond"/>
              </a:rPr>
              <a:t>Proteomics</a:t>
            </a:r>
            <a:endParaRPr lang="en-US" b="1" i="1" cap="small" dirty="0">
              <a:latin typeface="Garamond"/>
              <a:cs typeface="Garamond"/>
            </a:endParaRPr>
          </a:p>
        </p:txBody>
      </p:sp>
      <p:sp>
        <p:nvSpPr>
          <p:cNvPr id="3" name="Content Placeholder 2"/>
          <p:cNvSpPr>
            <a:spLocks noGrp="1"/>
          </p:cNvSpPr>
          <p:nvPr>
            <p:ph sz="quarter" idx="1"/>
          </p:nvPr>
        </p:nvSpPr>
        <p:spPr>
          <a:xfrm>
            <a:off x="619279" y="1710266"/>
            <a:ext cx="5101769" cy="4351867"/>
          </a:xfrm>
        </p:spPr>
        <p:txBody>
          <a:bodyPr>
            <a:normAutofit fontScale="92500"/>
          </a:bodyPr>
          <a:lstStyle/>
          <a:p>
            <a:pPr marL="0" indent="0">
              <a:buNone/>
            </a:pPr>
            <a:r>
              <a:rPr lang="en-US" sz="2800" dirty="0" smtClean="0">
                <a:latin typeface="Avenir Medium"/>
                <a:cs typeface="Avenir Medium"/>
              </a:rPr>
              <a:t>Proteins</a:t>
            </a:r>
            <a:r>
              <a:rPr lang="is-IS" sz="2800" dirty="0" smtClean="0">
                <a:latin typeface="Avenir Medium"/>
                <a:cs typeface="Avenir Medium"/>
              </a:rPr>
              <a:t>…</a:t>
            </a:r>
          </a:p>
          <a:p>
            <a:pPr marL="0" indent="0">
              <a:buNone/>
            </a:pPr>
            <a:endParaRPr lang="en-US" sz="2800" dirty="0">
              <a:latin typeface="Avenir Medium"/>
              <a:cs typeface="Avenir Medium"/>
            </a:endParaRPr>
          </a:p>
          <a:p>
            <a:pPr>
              <a:buFont typeface="Lucida Grande"/>
              <a:buChar char="-"/>
            </a:pPr>
            <a:r>
              <a:rPr lang="en-US" sz="2800" dirty="0" smtClean="0">
                <a:latin typeface="Avenir Medium"/>
                <a:cs typeface="Avenir Medium"/>
              </a:rPr>
              <a:t>carry out most cellular activity</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change based on environment, are dynamic</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provide direct measure </a:t>
            </a:r>
            <a:r>
              <a:rPr lang="en-US" sz="2800" dirty="0">
                <a:latin typeface="Avenir Medium"/>
                <a:cs typeface="Avenir Medium"/>
              </a:rPr>
              <a:t>of physiology, energy allocation</a:t>
            </a:r>
          </a:p>
          <a:p>
            <a:pPr>
              <a:buFont typeface="Lucida Grande"/>
              <a:buChar char="-"/>
            </a:pPr>
            <a:endParaRPr lang="en-US" sz="2800" dirty="0" smtClean="0">
              <a:latin typeface="Avenir Medium"/>
              <a:cs typeface="Avenir Medium"/>
            </a:endParaRPr>
          </a:p>
          <a:p>
            <a:pPr marL="0" indent="0">
              <a:buNone/>
            </a:pPr>
            <a:endParaRPr lang="en-US" sz="2300" dirty="0" smtClean="0">
              <a:latin typeface="Avenir Medium"/>
              <a:cs typeface="Avenir Medium"/>
            </a:endParaRPr>
          </a:p>
        </p:txBody>
      </p:sp>
      <p:pic>
        <p:nvPicPr>
          <p:cNvPr id="7" name="Picture 6"/>
          <p:cNvPicPr>
            <a:picLocks noChangeAspect="1"/>
          </p:cNvPicPr>
          <p:nvPr/>
        </p:nvPicPr>
        <p:blipFill rotWithShape="1">
          <a:blip r:embed="rId3">
            <a:alphaModFix amt="90000"/>
          </a:blip>
          <a:srcRect r="45671"/>
          <a:stretch/>
        </p:blipFill>
        <p:spPr>
          <a:xfrm>
            <a:off x="6248400" y="1439333"/>
            <a:ext cx="2675466" cy="4932830"/>
          </a:xfrm>
          <a:prstGeom prst="rect">
            <a:avLst/>
          </a:prstGeom>
          <a:ln>
            <a:solidFill>
              <a:schemeClr val="tx1"/>
            </a:solidFill>
          </a:ln>
        </p:spPr>
      </p:pic>
    </p:spTree>
    <p:extLst>
      <p:ext uri="{BB962C8B-B14F-4D97-AF65-F5344CB8AC3E}">
        <p14:creationId xmlns:p14="http://schemas.microsoft.com/office/powerpoint/2010/main" val="26763141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analysis in 2-phases</a:t>
            </a:r>
            <a:endParaRPr lang="en-US" dirty="0"/>
          </a:p>
        </p:txBody>
      </p:sp>
      <p:sp>
        <p:nvSpPr>
          <p:cNvPr id="6" name="Alternate Process 5"/>
          <p:cNvSpPr/>
          <p:nvPr/>
        </p:nvSpPr>
        <p:spPr>
          <a:xfrm>
            <a:off x="1151467" y="2625163"/>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a:solidFill>
                  <a:srgbClr val="000000"/>
                </a:solidFill>
                <a:latin typeface="Calibri"/>
                <a:cs typeface="Calibri"/>
              </a:rPr>
              <a:t>8</a:t>
            </a:r>
            <a:r>
              <a:rPr lang="en-US" b="1" cap="small" dirty="0" smtClean="0">
                <a:solidFill>
                  <a:srgbClr val="000000"/>
                </a:solidFill>
                <a:latin typeface="Calibri"/>
                <a:cs typeface="Calibri"/>
              </a:rPr>
              <a:t> samples </a:t>
            </a:r>
          </a:p>
          <a:p>
            <a:pPr algn="ctr">
              <a:lnSpc>
                <a:spcPct val="80000"/>
              </a:lnSpc>
            </a:pPr>
            <a:r>
              <a:rPr lang="en-US" b="1" i="1" cap="small" dirty="0" smtClean="0">
                <a:solidFill>
                  <a:srgbClr val="000000"/>
                </a:solidFill>
                <a:latin typeface="Calibri"/>
                <a:cs typeface="Calibri"/>
              </a:rPr>
              <a:t>2 per site</a:t>
            </a:r>
            <a:endParaRPr lang="en-US" b="1" i="1" cap="small" dirty="0">
              <a:solidFill>
                <a:srgbClr val="000000"/>
              </a:solidFill>
              <a:latin typeface="Calibri"/>
              <a:cs typeface="Calibri"/>
            </a:endParaRPr>
          </a:p>
        </p:txBody>
      </p:sp>
      <p:sp>
        <p:nvSpPr>
          <p:cNvPr id="8" name="Alternate Process 7"/>
          <p:cNvSpPr/>
          <p:nvPr/>
        </p:nvSpPr>
        <p:spPr>
          <a:xfrm>
            <a:off x="609601"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Captured all proteins</a:t>
            </a:r>
          </a:p>
          <a:p>
            <a:pPr algn="ctr">
              <a:lnSpc>
                <a:spcPct val="80000"/>
              </a:lnSpc>
            </a:pPr>
            <a:r>
              <a:rPr lang="en-US" b="1" i="1" cap="small" dirty="0" smtClean="0">
                <a:solidFill>
                  <a:srgbClr val="000000"/>
                </a:solidFill>
                <a:latin typeface="Calibri"/>
                <a:cs typeface="Calibri"/>
              </a:rPr>
              <a:t>Measured 8,076 </a:t>
            </a:r>
            <a:endParaRPr lang="en-US" b="1" i="1" cap="small" dirty="0">
              <a:solidFill>
                <a:srgbClr val="000000"/>
              </a:solidFill>
              <a:latin typeface="Calibri"/>
              <a:cs typeface="Calibri"/>
            </a:endParaRPr>
          </a:p>
        </p:txBody>
      </p:sp>
      <p:sp>
        <p:nvSpPr>
          <p:cNvPr id="10" name="Alternate Process 9"/>
          <p:cNvSpPr/>
          <p:nvPr/>
        </p:nvSpPr>
        <p:spPr>
          <a:xfrm>
            <a:off x="609601"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Identified 5,690 proteins via transcriptome</a:t>
            </a:r>
            <a:endParaRPr lang="en-US" b="1" cap="small" dirty="0">
              <a:solidFill>
                <a:srgbClr val="000000"/>
              </a:solidFill>
              <a:latin typeface="Calibri"/>
              <a:cs typeface="Calibri"/>
            </a:endParaRPr>
          </a:p>
        </p:txBody>
      </p:sp>
      <p:cxnSp>
        <p:nvCxnSpPr>
          <p:cNvPr id="11" name="Straight Arrow Connector 10"/>
          <p:cNvCxnSpPr>
            <a:stCxn id="6" idx="2"/>
            <a:endCxn id="8" idx="0"/>
          </p:cNvCxnSpPr>
          <p:nvPr/>
        </p:nvCxnSpPr>
        <p:spPr>
          <a:xfrm>
            <a:off x="2099734" y="3447935"/>
            <a:ext cx="42333"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a:endCxn id="10" idx="0"/>
          </p:cNvCxnSpPr>
          <p:nvPr/>
        </p:nvCxnSpPr>
        <p:spPr>
          <a:xfrm>
            <a:off x="2142067"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Alternate Process 13"/>
          <p:cNvSpPr/>
          <p:nvPr/>
        </p:nvSpPr>
        <p:spPr>
          <a:xfrm>
            <a:off x="609601" y="5486402"/>
            <a:ext cx="3064932" cy="1083731"/>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latin typeface="Calibri"/>
                <a:cs typeface="Calibri"/>
              </a:rPr>
              <a:t>Selected proteins based on:</a:t>
            </a:r>
          </a:p>
          <a:p>
            <a:pPr algn="ctr">
              <a:lnSpc>
                <a:spcPct val="80000"/>
              </a:lnSpc>
            </a:pPr>
            <a:r>
              <a:rPr lang="en-US" b="1" cap="small" dirty="0" smtClean="0">
                <a:latin typeface="Calibri"/>
                <a:cs typeface="Calibri"/>
              </a:rPr>
              <a:t>Detectability</a:t>
            </a:r>
          </a:p>
          <a:p>
            <a:pPr algn="ctr">
              <a:lnSpc>
                <a:spcPct val="80000"/>
              </a:lnSpc>
            </a:pPr>
            <a:r>
              <a:rPr lang="en-US" b="1" cap="small" dirty="0" smtClean="0">
                <a:latin typeface="Calibri"/>
                <a:cs typeface="Calibri"/>
              </a:rPr>
              <a:t>Quality</a:t>
            </a:r>
          </a:p>
          <a:p>
            <a:pPr algn="ctr">
              <a:lnSpc>
                <a:spcPct val="80000"/>
              </a:lnSpc>
            </a:pPr>
            <a:r>
              <a:rPr lang="en-US" b="1" cap="small" dirty="0" smtClean="0">
                <a:latin typeface="Calibri"/>
                <a:cs typeface="Calibri"/>
              </a:rPr>
              <a:t>Biological Function</a:t>
            </a:r>
          </a:p>
        </p:txBody>
      </p:sp>
      <p:cxnSp>
        <p:nvCxnSpPr>
          <p:cNvPr id="15" name="Straight Arrow Connector 14"/>
          <p:cNvCxnSpPr>
            <a:stCxn id="10" idx="2"/>
            <a:endCxn id="14" idx="0"/>
          </p:cNvCxnSpPr>
          <p:nvPr/>
        </p:nvCxnSpPr>
        <p:spPr>
          <a:xfrm>
            <a:off x="2142067" y="5363412"/>
            <a:ext cx="0" cy="122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Alternate Process 27"/>
          <p:cNvSpPr/>
          <p:nvPr/>
        </p:nvSpPr>
        <p:spPr>
          <a:xfrm>
            <a:off x="3017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a:t>
            </a:r>
          </a:p>
          <a:p>
            <a:pPr algn="ctr">
              <a:lnSpc>
                <a:spcPct val="90000"/>
              </a:lnSpc>
            </a:pPr>
            <a:r>
              <a:rPr lang="en-US" sz="2000" dirty="0" smtClean="0">
                <a:solidFill>
                  <a:srgbClr val="000000"/>
                </a:solidFill>
                <a:latin typeface="Calibri"/>
                <a:cs typeface="Calibri"/>
              </a:rPr>
              <a:t>Protein Discovery</a:t>
            </a:r>
          </a:p>
        </p:txBody>
      </p:sp>
      <p:sp>
        <p:nvSpPr>
          <p:cNvPr id="34" name="Alternate Process 33"/>
          <p:cNvSpPr/>
          <p:nvPr/>
        </p:nvSpPr>
        <p:spPr>
          <a:xfrm>
            <a:off x="49245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II</a:t>
            </a:r>
          </a:p>
          <a:p>
            <a:pPr algn="ctr">
              <a:lnSpc>
                <a:spcPct val="90000"/>
              </a:lnSpc>
            </a:pPr>
            <a:r>
              <a:rPr lang="en-US" sz="2000" dirty="0" smtClean="0">
                <a:solidFill>
                  <a:srgbClr val="000000"/>
                </a:solidFill>
                <a:latin typeface="Calibri"/>
                <a:cs typeface="Calibri"/>
              </a:rPr>
              <a:t>Targeted Protein Quantification</a:t>
            </a:r>
          </a:p>
        </p:txBody>
      </p:sp>
      <p:sp>
        <p:nvSpPr>
          <p:cNvPr id="64" name="Alternate Process 63"/>
          <p:cNvSpPr/>
          <p:nvPr/>
        </p:nvSpPr>
        <p:spPr>
          <a:xfrm>
            <a:off x="5249334"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targeted </a:t>
            </a:r>
            <a:r>
              <a:rPr lang="en-US" b="1" cap="small" dirty="0">
                <a:solidFill>
                  <a:srgbClr val="000000"/>
                </a:solidFill>
                <a:latin typeface="Calibri"/>
                <a:cs typeface="Calibri"/>
              </a:rPr>
              <a:t>13 </a:t>
            </a:r>
            <a:r>
              <a:rPr lang="en-US" b="1" cap="small" dirty="0" smtClean="0">
                <a:solidFill>
                  <a:srgbClr val="000000"/>
                </a:solidFill>
                <a:latin typeface="Calibri"/>
                <a:cs typeface="Calibri"/>
              </a:rPr>
              <a:t>proteins</a:t>
            </a:r>
          </a:p>
          <a:p>
            <a:pPr algn="ctr">
              <a:lnSpc>
                <a:spcPct val="80000"/>
              </a:lnSpc>
            </a:pPr>
            <a:r>
              <a:rPr lang="en-US" b="1" i="1" cap="small" dirty="0" smtClean="0">
                <a:solidFill>
                  <a:srgbClr val="000000"/>
                </a:solidFill>
                <a:latin typeface="Calibri"/>
                <a:cs typeface="Calibri"/>
              </a:rPr>
              <a:t>116 transitions</a:t>
            </a:r>
            <a:endParaRPr lang="en-US" b="1" i="1" cap="small" dirty="0">
              <a:solidFill>
                <a:srgbClr val="000000"/>
              </a:solidFill>
              <a:latin typeface="Calibri"/>
              <a:cs typeface="Calibri"/>
            </a:endParaRPr>
          </a:p>
        </p:txBody>
      </p:sp>
      <p:sp>
        <p:nvSpPr>
          <p:cNvPr id="65" name="Alternate Process 64"/>
          <p:cNvSpPr/>
          <p:nvPr/>
        </p:nvSpPr>
        <p:spPr>
          <a:xfrm>
            <a:off x="5249334"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solidFill>
                  <a:srgbClr val="000000"/>
                </a:solidFill>
                <a:latin typeface="Calibri"/>
                <a:cs typeface="Calibri"/>
              </a:rPr>
              <a:t>Quantified </a:t>
            </a:r>
            <a:r>
              <a:rPr lang="en-US" sz="2000" b="1" cap="small" dirty="0">
                <a:solidFill>
                  <a:srgbClr val="000000"/>
                </a:solidFill>
                <a:latin typeface="Calibri"/>
                <a:cs typeface="Calibri"/>
              </a:rPr>
              <a:t>abundance</a:t>
            </a:r>
          </a:p>
        </p:txBody>
      </p:sp>
      <p:cxnSp>
        <p:nvCxnSpPr>
          <p:cNvPr id="66" name="Straight Arrow Connector 65"/>
          <p:cNvCxnSpPr>
            <a:endCxn id="64" idx="0"/>
          </p:cNvCxnSpPr>
          <p:nvPr/>
        </p:nvCxnSpPr>
        <p:spPr>
          <a:xfrm>
            <a:off x="6781800" y="3447935"/>
            <a:ext cx="0"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4" idx="2"/>
            <a:endCxn id="65" idx="0"/>
          </p:cNvCxnSpPr>
          <p:nvPr/>
        </p:nvCxnSpPr>
        <p:spPr>
          <a:xfrm>
            <a:off x="6781800"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Alternate Process 67"/>
          <p:cNvSpPr/>
          <p:nvPr/>
        </p:nvSpPr>
        <p:spPr>
          <a:xfrm>
            <a:off x="5249334" y="5469469"/>
            <a:ext cx="3064932" cy="1100664"/>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latin typeface="Calibri"/>
                <a:cs typeface="Calibri"/>
              </a:rPr>
              <a:t>Assessed similarity </a:t>
            </a:r>
          </a:p>
          <a:p>
            <a:pPr algn="ctr">
              <a:lnSpc>
                <a:spcPct val="80000"/>
              </a:lnSpc>
            </a:pPr>
            <a:r>
              <a:rPr lang="en-US" sz="2000" b="1" cap="small" dirty="0" smtClean="0">
                <a:latin typeface="Calibri"/>
                <a:cs typeface="Calibri"/>
              </a:rPr>
              <a:t>between sites</a:t>
            </a:r>
            <a:endParaRPr lang="en-US" sz="2000" b="1" cap="small" dirty="0">
              <a:latin typeface="Calibri"/>
              <a:cs typeface="Calibri"/>
            </a:endParaRPr>
          </a:p>
        </p:txBody>
      </p:sp>
      <p:cxnSp>
        <p:nvCxnSpPr>
          <p:cNvPr id="69" name="Straight Arrow Connector 68"/>
          <p:cNvCxnSpPr>
            <a:stCxn id="65" idx="2"/>
            <a:endCxn id="68" idx="0"/>
          </p:cNvCxnSpPr>
          <p:nvPr/>
        </p:nvCxnSpPr>
        <p:spPr>
          <a:xfrm>
            <a:off x="6781800" y="5363412"/>
            <a:ext cx="0" cy="1060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Alternate Process 80"/>
          <p:cNvSpPr/>
          <p:nvPr/>
        </p:nvSpPr>
        <p:spPr>
          <a:xfrm>
            <a:off x="5833533" y="2602822"/>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48 samples </a:t>
            </a:r>
          </a:p>
          <a:p>
            <a:pPr algn="ctr">
              <a:lnSpc>
                <a:spcPct val="80000"/>
              </a:lnSpc>
            </a:pPr>
            <a:r>
              <a:rPr lang="en-US" b="1" i="1" cap="small" dirty="0" smtClean="0">
                <a:solidFill>
                  <a:srgbClr val="000000"/>
                </a:solidFill>
                <a:latin typeface="Calibri"/>
                <a:cs typeface="Calibri"/>
              </a:rPr>
              <a:t>12 per site</a:t>
            </a:r>
            <a:endParaRPr lang="en-US" b="1" i="1" cap="small" dirty="0">
              <a:solidFill>
                <a:srgbClr val="000000"/>
              </a:solidFill>
              <a:latin typeface="Calibri"/>
              <a:cs typeface="Calibri"/>
            </a:endParaRPr>
          </a:p>
        </p:txBody>
      </p:sp>
    </p:spTree>
    <p:extLst>
      <p:ext uri="{BB962C8B-B14F-4D97-AF65-F5344CB8AC3E}">
        <p14:creationId xmlns:p14="http://schemas.microsoft.com/office/powerpoint/2010/main" val="2414342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proteins have strong, clear signal</a:t>
            </a:r>
            <a:endParaRPr lang="en-US" dirty="0"/>
          </a:p>
        </p:txBody>
      </p:sp>
      <p:sp>
        <p:nvSpPr>
          <p:cNvPr id="11" name="TextBox 10"/>
          <p:cNvSpPr txBox="1"/>
          <p:nvPr/>
        </p:nvSpPr>
        <p:spPr>
          <a:xfrm>
            <a:off x="1068415" y="2253747"/>
            <a:ext cx="1477955" cy="646331"/>
          </a:xfrm>
          <a:prstGeom prst="rect">
            <a:avLst/>
          </a:prstGeom>
          <a:noFill/>
        </p:spPr>
        <p:txBody>
          <a:bodyPr wrap="square" rtlCol="0">
            <a:spAutoFit/>
          </a:bodyPr>
          <a:lstStyle/>
          <a:p>
            <a:r>
              <a:rPr lang="en-US" i="1" dirty="0" err="1" smtClean="0"/>
              <a:t>gigasin</a:t>
            </a:r>
            <a:endParaRPr lang="en-US" dirty="0" smtClean="0"/>
          </a:p>
          <a:p>
            <a:r>
              <a:rPr lang="en-US" dirty="0" smtClean="0"/>
              <a:t>Poor quality</a:t>
            </a:r>
            <a:endParaRPr lang="en-US" i="1" dirty="0"/>
          </a:p>
        </p:txBody>
      </p:sp>
      <p:grpSp>
        <p:nvGrpSpPr>
          <p:cNvPr id="18" name="Group 17"/>
          <p:cNvGrpSpPr/>
          <p:nvPr/>
        </p:nvGrpSpPr>
        <p:grpSpPr>
          <a:xfrm>
            <a:off x="227967" y="1576413"/>
            <a:ext cx="8646708" cy="4817129"/>
            <a:chOff x="274109" y="1763826"/>
            <a:chExt cx="8646708" cy="4817129"/>
          </a:xfrm>
        </p:grpSpPr>
        <p:pic>
          <p:nvPicPr>
            <p:cNvPr id="16" name="Picture 15"/>
            <p:cNvPicPr>
              <a:picLocks noChangeAspect="1"/>
            </p:cNvPicPr>
            <p:nvPr/>
          </p:nvPicPr>
          <p:blipFill>
            <a:blip r:embed="rId3"/>
            <a:stretch>
              <a:fillRect/>
            </a:stretch>
          </p:blipFill>
          <p:spPr>
            <a:xfrm>
              <a:off x="274109" y="1763826"/>
              <a:ext cx="8646708" cy="4817129"/>
            </a:xfrm>
            <a:prstGeom prst="rect">
              <a:avLst/>
            </a:prstGeom>
          </p:spPr>
        </p:pic>
        <p:sp>
          <p:nvSpPr>
            <p:cNvPr id="17" name="TextBox 16"/>
            <p:cNvSpPr txBox="1"/>
            <p:nvPr/>
          </p:nvSpPr>
          <p:spPr>
            <a:xfrm>
              <a:off x="882317" y="2917447"/>
              <a:ext cx="1777419" cy="923330"/>
            </a:xfrm>
            <a:prstGeom prst="rect">
              <a:avLst/>
            </a:prstGeom>
            <a:noFill/>
          </p:spPr>
          <p:txBody>
            <a:bodyPr wrap="square" rtlCol="0">
              <a:spAutoFit/>
            </a:bodyPr>
            <a:lstStyle/>
            <a:p>
              <a:r>
                <a:rPr lang="en-US" dirty="0" smtClean="0"/>
                <a:t>Good quality</a:t>
              </a:r>
            </a:p>
            <a:p>
              <a:r>
                <a:rPr lang="en-US" i="1" dirty="0" smtClean="0"/>
                <a:t>Heat Shock Protein 70</a:t>
              </a:r>
              <a:endParaRPr lang="en-US" i="1" dirty="0"/>
            </a:p>
          </p:txBody>
        </p:sp>
      </p:grpSp>
    </p:spTree>
    <p:extLst>
      <p:ext uri="{BB962C8B-B14F-4D97-AF65-F5344CB8AC3E}">
        <p14:creationId xmlns:p14="http://schemas.microsoft.com/office/powerpoint/2010/main" val="1805230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GEODUCK   </a:t>
            </a:r>
            <a:r>
              <a:rPr lang="en-US" i="1" dirty="0" smtClean="0"/>
              <a:t>Panopea generosa</a:t>
            </a:r>
            <a:endParaRPr lang="en-US" i="1" dirty="0"/>
          </a:p>
        </p:txBody>
      </p:sp>
      <p:sp>
        <p:nvSpPr>
          <p:cNvPr id="3" name="Content Placeholder 2"/>
          <p:cNvSpPr>
            <a:spLocks noGrp="1"/>
          </p:cNvSpPr>
          <p:nvPr>
            <p:ph sz="quarter" idx="1"/>
          </p:nvPr>
        </p:nvSpPr>
        <p:spPr>
          <a:xfrm>
            <a:off x="301752" y="1711157"/>
            <a:ext cx="3822724" cy="4833711"/>
          </a:xfrm>
        </p:spPr>
        <p:txBody>
          <a:bodyPr>
            <a:normAutofit/>
          </a:bodyPr>
          <a:lstStyle/>
          <a:p>
            <a:pPr marL="388620" indent="-342900">
              <a:spcBef>
                <a:spcPts val="1176"/>
              </a:spcBef>
              <a:buFont typeface="Lucida Grande"/>
              <a:buChar char="-"/>
            </a:pPr>
            <a:r>
              <a:rPr lang="en-US" sz="2400" dirty="0" smtClean="0">
                <a:latin typeface="Avenir Medium"/>
                <a:cs typeface="Avenir Medium"/>
              </a:rPr>
              <a:t>Native to WA </a:t>
            </a:r>
          </a:p>
          <a:p>
            <a:pPr marL="388620" indent="-342900">
              <a:spcBef>
                <a:spcPts val="1176"/>
              </a:spcBef>
              <a:buFont typeface="Lucida Grande"/>
              <a:buChar char="-"/>
            </a:pPr>
            <a:r>
              <a:rPr lang="en-US" sz="2400" dirty="0" smtClean="0">
                <a:latin typeface="Avenir Medium"/>
                <a:cs typeface="Avenir Medium"/>
              </a:rPr>
              <a:t>Valuable </a:t>
            </a:r>
            <a:r>
              <a:rPr lang="en-US" sz="2400" dirty="0">
                <a:latin typeface="Avenir Medium"/>
                <a:cs typeface="Avenir Medium"/>
              </a:rPr>
              <a:t>&amp;</a:t>
            </a:r>
            <a:r>
              <a:rPr lang="en-US" sz="2400" dirty="0" smtClean="0">
                <a:latin typeface="Avenir Medium"/>
                <a:cs typeface="Avenir Medium"/>
              </a:rPr>
              <a:t> growing industry</a:t>
            </a:r>
          </a:p>
          <a:p>
            <a:pPr marL="388620" indent="-342900">
              <a:spcBef>
                <a:spcPts val="1176"/>
              </a:spcBef>
              <a:buFont typeface="Lucida Grande"/>
              <a:buChar char="-"/>
            </a:pPr>
            <a:r>
              <a:rPr lang="en-US" sz="2400" dirty="0" smtClean="0">
                <a:latin typeface="Avenir Medium"/>
                <a:cs typeface="Avenir Medium"/>
              </a:rPr>
              <a:t>27</a:t>
            </a:r>
            <a:r>
              <a:rPr lang="en-US" sz="2400" dirty="0">
                <a:latin typeface="Avenir Medium"/>
                <a:cs typeface="Avenir Medium"/>
              </a:rPr>
              <a:t>% </a:t>
            </a:r>
            <a:r>
              <a:rPr lang="en-US" sz="2400" dirty="0" smtClean="0">
                <a:latin typeface="Avenir Medium"/>
                <a:cs typeface="Avenir Medium"/>
              </a:rPr>
              <a:t>WA shellfish </a:t>
            </a:r>
            <a:r>
              <a:rPr lang="en-US" sz="2400" dirty="0">
                <a:latin typeface="Avenir Medium"/>
                <a:cs typeface="Avenir Medium"/>
              </a:rPr>
              <a:t>aquaculture revenue, </a:t>
            </a:r>
            <a:r>
              <a:rPr lang="en-US" sz="2400" dirty="0" smtClean="0">
                <a:latin typeface="Avenir Medium"/>
                <a:cs typeface="Avenir Medium"/>
              </a:rPr>
              <a:t>($24.5M in 2013), but only 7% by weight*</a:t>
            </a:r>
          </a:p>
          <a:p>
            <a:pPr marL="45720" indent="0">
              <a:spcBef>
                <a:spcPts val="1176"/>
              </a:spcBef>
              <a:buNone/>
            </a:pPr>
            <a:endParaRPr lang="en-US" sz="2400" dirty="0" smtClean="0">
              <a:latin typeface="Avenir Medium"/>
              <a:cs typeface="Avenir Medium"/>
            </a:endParaRPr>
          </a:p>
          <a:p>
            <a:pPr marL="45720" indent="0">
              <a:spcBef>
                <a:spcPts val="1176"/>
              </a:spcBef>
              <a:buNone/>
            </a:pPr>
            <a:r>
              <a:rPr lang="en-US" sz="1800" dirty="0" smtClean="0">
                <a:latin typeface="Avenir Medium"/>
                <a:cs typeface="Avenir Medium"/>
              </a:rPr>
              <a:t>*</a:t>
            </a:r>
            <a:r>
              <a:rPr lang="en-US" sz="1800" i="1" dirty="0" smtClean="0">
                <a:latin typeface="Avenir Medium"/>
                <a:cs typeface="Avenir Medium"/>
              </a:rPr>
              <a:t>WA Sea Grant report, </a:t>
            </a:r>
            <a:r>
              <a:rPr lang="en-US" sz="1800" i="1" dirty="0" smtClean="0">
                <a:latin typeface="Avenir Medium"/>
                <a:cs typeface="Avenir Medium"/>
              </a:rPr>
              <a:t>2015</a:t>
            </a:r>
            <a:endParaRPr lang="en-US" sz="1800" dirty="0">
              <a:latin typeface="Avenir Medium"/>
              <a:cs typeface="Avenir Medium"/>
            </a:endParaRPr>
          </a:p>
        </p:txBody>
      </p:sp>
      <p:pic>
        <p:nvPicPr>
          <p:cNvPr id="4" name="Picture 3" descr="IMG_5482.jpg"/>
          <p:cNvPicPr>
            <a:picLocks noChangeAspect="1"/>
          </p:cNvPicPr>
          <p:nvPr/>
        </p:nvPicPr>
        <p:blipFill rotWithShape="1">
          <a:blip r:embed="rId3">
            <a:extLst>
              <a:ext uri="{28A0092B-C50C-407E-A947-70E740481C1C}">
                <a14:useLocalDpi xmlns:a14="http://schemas.microsoft.com/office/drawing/2010/main" val="0"/>
              </a:ext>
            </a:extLst>
          </a:blip>
          <a:srcRect l="28568" t="3900"/>
          <a:stretch/>
        </p:blipFill>
        <p:spPr>
          <a:xfrm>
            <a:off x="4261252" y="1513680"/>
            <a:ext cx="4544420" cy="4585368"/>
          </a:xfrm>
          <a:prstGeom prst="ellipse">
            <a:avLst/>
          </a:prstGeom>
        </p:spPr>
      </p:pic>
    </p:spTree>
    <p:extLst>
      <p:ext uri="{BB962C8B-B14F-4D97-AF65-F5344CB8AC3E}">
        <p14:creationId xmlns:p14="http://schemas.microsoft.com/office/powerpoint/2010/main" val="15316132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39889"/>
            <a:ext cx="8534400" cy="758952"/>
          </a:xfrm>
        </p:spPr>
        <p:txBody>
          <a:bodyPr>
            <a:normAutofit fontScale="90000"/>
          </a:bodyPr>
          <a:lstStyle/>
          <a:p>
            <a:r>
              <a:rPr lang="en-US" cap="small" dirty="0" smtClean="0">
                <a:latin typeface="Georgia"/>
                <a:cs typeface="Georgia"/>
              </a:rPr>
              <a:t>Directions in Ocean Acidification research</a:t>
            </a:r>
            <a:endParaRPr lang="en-US" i="1" cap="small" dirty="0">
              <a:latin typeface="Georgia"/>
              <a:cs typeface="Georgia"/>
            </a:endParaRPr>
          </a:p>
        </p:txBody>
      </p:sp>
      <p:sp>
        <p:nvSpPr>
          <p:cNvPr id="3" name="Content Placeholder 2"/>
          <p:cNvSpPr>
            <a:spLocks noGrp="1"/>
          </p:cNvSpPr>
          <p:nvPr>
            <p:ph sz="quarter" idx="1"/>
          </p:nvPr>
        </p:nvSpPr>
        <p:spPr>
          <a:xfrm>
            <a:off x="488241" y="1548010"/>
            <a:ext cx="6391262" cy="4961471"/>
          </a:xfrm>
        </p:spPr>
        <p:txBody>
          <a:bodyPr>
            <a:noAutofit/>
          </a:bodyPr>
          <a:lstStyle/>
          <a:p>
            <a:pPr marL="0" indent="0">
              <a:spcBef>
                <a:spcPts val="1200"/>
              </a:spcBef>
              <a:buNone/>
            </a:pPr>
            <a:endParaRPr lang="en-US" sz="1050" dirty="0" smtClean="0">
              <a:solidFill>
                <a:srgbClr val="000000"/>
              </a:solidFill>
              <a:latin typeface="Avenir Medium"/>
              <a:cs typeface="Avenir Medium"/>
            </a:endParaRPr>
          </a:p>
          <a:p>
            <a:pPr marL="454025" indent="-454025">
              <a:spcBef>
                <a:spcPts val="1200"/>
              </a:spcBef>
              <a:buFont typeface="Lucida Grande"/>
              <a:buChar char="-"/>
            </a:pPr>
            <a:r>
              <a:rPr lang="en-US" sz="2400" dirty="0" smtClean="0">
                <a:solidFill>
                  <a:srgbClr val="000000"/>
                </a:solidFill>
                <a:latin typeface="Avenir Medium"/>
                <a:cs typeface="Avenir Medium"/>
              </a:rPr>
              <a:t>Multiple stressors: low pH/</a:t>
            </a:r>
            <a:r>
              <a:rPr lang="en-US" sz="2400" dirty="0" err="1" smtClean="0">
                <a:solidFill>
                  <a:srgbClr val="000000"/>
                </a:solidFill>
                <a:latin typeface="Avenir Medium"/>
                <a:cs typeface="Avenir Medium"/>
              </a:rPr>
              <a:t>Ω</a:t>
            </a:r>
            <a:r>
              <a:rPr lang="en-US" sz="2400" dirty="0" smtClean="0">
                <a:solidFill>
                  <a:srgbClr val="000000"/>
                </a:solidFill>
                <a:latin typeface="Avenir Medium"/>
                <a:cs typeface="Avenir Medium"/>
              </a:rPr>
              <a:t> with hypoxia, high temperature </a:t>
            </a:r>
            <a:r>
              <a:rPr lang="is-IS" sz="2400" dirty="0" smtClean="0">
                <a:solidFill>
                  <a:srgbClr val="000000"/>
                </a:solidFill>
                <a:latin typeface="Avenir Medium"/>
                <a:cs typeface="Avenir Medium"/>
              </a:rPr>
              <a:t>… </a:t>
            </a:r>
            <a:endParaRPr lang="en-US" sz="2400" dirty="0" smtClean="0">
              <a:solidFill>
                <a:srgbClr val="000000"/>
              </a:solidFill>
              <a:latin typeface="Avenir Medium"/>
              <a:cs typeface="Avenir Medium"/>
            </a:endParaRPr>
          </a:p>
          <a:p>
            <a:pPr marL="0" indent="0">
              <a:spcBef>
                <a:spcPts val="1200"/>
              </a:spcBef>
              <a:buNone/>
            </a:pPr>
            <a:endParaRPr lang="en-US" sz="1050" dirty="0" smtClean="0">
              <a:solidFill>
                <a:srgbClr val="000000"/>
              </a:solidFill>
              <a:latin typeface="Avenir Medium"/>
              <a:cs typeface="Avenir Medium"/>
            </a:endParaRPr>
          </a:p>
          <a:p>
            <a:pPr marL="0" indent="0">
              <a:spcBef>
                <a:spcPts val="1200"/>
              </a:spcBef>
              <a:buNone/>
            </a:pPr>
            <a:endParaRPr lang="en-US" sz="1050" dirty="0" smtClean="0">
              <a:solidFill>
                <a:srgbClr val="000000"/>
              </a:solidFill>
              <a:latin typeface="Avenir Medium"/>
              <a:cs typeface="Avenir Medium"/>
            </a:endParaRPr>
          </a:p>
          <a:p>
            <a:pPr marL="454025" indent="-454025">
              <a:spcBef>
                <a:spcPts val="1200"/>
              </a:spcBef>
              <a:buFont typeface="Lucida Grande"/>
              <a:buChar char="-"/>
            </a:pPr>
            <a:r>
              <a:rPr lang="en-US" sz="2400" dirty="0" smtClean="0">
                <a:solidFill>
                  <a:srgbClr val="000000"/>
                </a:solidFill>
                <a:latin typeface="Avenir Medium"/>
                <a:cs typeface="Avenir Medium"/>
              </a:rPr>
              <a:t>Natural pH fluctuations, e.g. </a:t>
            </a:r>
            <a:r>
              <a:rPr lang="en-US" sz="2400" dirty="0" smtClean="0">
                <a:solidFill>
                  <a:srgbClr val="000000"/>
                </a:solidFill>
                <a:latin typeface="Avenir Medium"/>
                <a:cs typeface="Avenir Medium"/>
              </a:rPr>
              <a:t>diurnal</a:t>
            </a:r>
            <a:endParaRPr lang="en-US" sz="1200" dirty="0" smtClean="0">
              <a:solidFill>
                <a:srgbClr val="000000"/>
              </a:solidFill>
              <a:latin typeface="Avenir Medium"/>
              <a:cs typeface="Avenir Medium"/>
            </a:endParaRPr>
          </a:p>
          <a:p>
            <a:pPr marL="454025" indent="-454025">
              <a:spcBef>
                <a:spcPts val="1200"/>
              </a:spcBef>
              <a:buFont typeface="Lucida Grande"/>
              <a:buChar char="-"/>
            </a:pPr>
            <a:endParaRPr lang="en-US" sz="1200" dirty="0" smtClean="0">
              <a:solidFill>
                <a:srgbClr val="000000"/>
              </a:solidFill>
              <a:latin typeface="Avenir Medium"/>
              <a:cs typeface="Avenir Medium"/>
            </a:endParaRPr>
          </a:p>
          <a:p>
            <a:pPr marL="454025" indent="-454025">
              <a:spcBef>
                <a:spcPts val="1200"/>
              </a:spcBef>
              <a:buFont typeface="Lucida Grande"/>
              <a:buChar char="-"/>
            </a:pPr>
            <a:endParaRPr lang="en-US" sz="1200" dirty="0">
              <a:solidFill>
                <a:srgbClr val="000000"/>
              </a:solidFill>
              <a:latin typeface="Avenir Medium"/>
              <a:cs typeface="Avenir Medium"/>
            </a:endParaRPr>
          </a:p>
          <a:p>
            <a:pPr marL="454025" indent="-454025">
              <a:spcBef>
                <a:spcPts val="1200"/>
              </a:spcBef>
              <a:buFont typeface="Lucida Grande"/>
              <a:buChar char="-"/>
            </a:pPr>
            <a:r>
              <a:rPr lang="en-US" sz="2400" dirty="0" smtClean="0">
                <a:solidFill>
                  <a:srgbClr val="000000"/>
                </a:solidFill>
                <a:latin typeface="Avenir Medium"/>
                <a:cs typeface="Avenir Medium"/>
              </a:rPr>
              <a:t>Environmental heterogeneity: fluctuating  &amp; variable temperature, salinity, DO, food availability </a:t>
            </a:r>
            <a:r>
              <a:rPr lang="is-IS" sz="2400" dirty="0" smtClean="0">
                <a:solidFill>
                  <a:srgbClr val="000000"/>
                </a:solidFill>
                <a:latin typeface="Avenir Medium"/>
                <a:cs typeface="Avenir Medium"/>
              </a:rPr>
              <a:t>… </a:t>
            </a:r>
            <a:endParaRPr lang="en-US" sz="2000" dirty="0">
              <a:solidFill>
                <a:srgbClr val="000000"/>
              </a:solidFill>
              <a:latin typeface="Avenir Medium"/>
              <a:cs typeface="Avenir Medium"/>
            </a:endParaRPr>
          </a:p>
          <a:p>
            <a:pPr marL="0" indent="0">
              <a:spcBef>
                <a:spcPts val="1200"/>
              </a:spcBef>
              <a:buNone/>
            </a:pPr>
            <a:endParaRPr lang="en-US" sz="2400" dirty="0">
              <a:solidFill>
                <a:srgbClr val="000000"/>
              </a:solidFill>
              <a:latin typeface="Avenir Medium"/>
              <a:cs typeface="Avenir Medium"/>
            </a:endParaRPr>
          </a:p>
          <a:p>
            <a:pPr marL="454025" indent="-454025">
              <a:spcBef>
                <a:spcPts val="1200"/>
              </a:spcBef>
              <a:buFont typeface="Lucida Grande"/>
              <a:buChar char="-"/>
            </a:pPr>
            <a:endParaRPr lang="en-US" sz="24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p:txBody>
      </p:sp>
      <p:pic>
        <p:nvPicPr>
          <p:cNvPr id="6" name="Picture 5"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Tree>
    <p:extLst>
      <p:ext uri="{BB962C8B-B14F-4D97-AF65-F5344CB8AC3E}">
        <p14:creationId xmlns:p14="http://schemas.microsoft.com/office/powerpoint/2010/main" val="13323886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39889"/>
            <a:ext cx="8534400" cy="758952"/>
          </a:xfrm>
        </p:spPr>
        <p:txBody>
          <a:bodyPr>
            <a:normAutofit/>
          </a:bodyPr>
          <a:lstStyle/>
          <a:p>
            <a:r>
              <a:rPr lang="en-US" cap="small" dirty="0" smtClean="0">
                <a:latin typeface="Georgia"/>
                <a:cs typeface="Georgia"/>
              </a:rPr>
              <a:t>The Questions</a:t>
            </a:r>
            <a:endParaRPr lang="en-US" i="1" cap="small" dirty="0">
              <a:latin typeface="Georgia"/>
              <a:cs typeface="Georgia"/>
            </a:endParaRPr>
          </a:p>
        </p:txBody>
      </p:sp>
      <p:sp>
        <p:nvSpPr>
          <p:cNvPr id="3" name="Content Placeholder 2"/>
          <p:cNvSpPr>
            <a:spLocks noGrp="1"/>
          </p:cNvSpPr>
          <p:nvPr>
            <p:ph sz="quarter" idx="1"/>
          </p:nvPr>
        </p:nvSpPr>
        <p:spPr>
          <a:xfrm>
            <a:off x="365970" y="1658269"/>
            <a:ext cx="6566451" cy="4163314"/>
          </a:xfrm>
        </p:spPr>
        <p:txBody>
          <a:bodyPr>
            <a:noAutofit/>
          </a:bodyPr>
          <a:lstStyle/>
          <a:p>
            <a:pPr marL="0" indent="0">
              <a:spcBef>
                <a:spcPts val="1200"/>
              </a:spcBef>
              <a:buNone/>
            </a:pPr>
            <a:r>
              <a:rPr lang="en-US" sz="2400" b="1" i="1" dirty="0">
                <a:solidFill>
                  <a:srgbClr val="000000"/>
                </a:solidFill>
                <a:latin typeface="Avenir Medium"/>
                <a:cs typeface="Avenir Medium"/>
              </a:rPr>
              <a:t>How does pH affect </a:t>
            </a:r>
            <a:r>
              <a:rPr lang="en-US" sz="2400" b="1" i="1" dirty="0" smtClean="0">
                <a:solidFill>
                  <a:srgbClr val="000000"/>
                </a:solidFill>
                <a:latin typeface="Avenir Medium"/>
                <a:cs typeface="Avenir Medium"/>
              </a:rPr>
              <a:t>juvenile geoduck </a:t>
            </a:r>
            <a:r>
              <a:rPr lang="en-US" sz="2400" b="1" i="1" dirty="0">
                <a:solidFill>
                  <a:srgbClr val="000000"/>
                </a:solidFill>
                <a:latin typeface="Avenir Medium"/>
                <a:cs typeface="Avenir Medium"/>
              </a:rPr>
              <a:t>growth, survival, and physiology in a natural setting?</a:t>
            </a:r>
          </a:p>
          <a:p>
            <a:pPr marL="454025" indent="-454025">
              <a:spcBef>
                <a:spcPts val="1200"/>
              </a:spcBef>
              <a:buFont typeface="Lucida Grande"/>
              <a:buChar char="-"/>
            </a:pPr>
            <a:endParaRPr lang="en-US" sz="2400" dirty="0" smtClean="0">
              <a:solidFill>
                <a:srgbClr val="000000"/>
              </a:solidFill>
              <a:latin typeface="Avenir Medium"/>
              <a:cs typeface="Avenir Medium"/>
            </a:endParaRPr>
          </a:p>
          <a:p>
            <a:pPr marL="0" indent="0">
              <a:spcBef>
                <a:spcPts val="1200"/>
              </a:spcBef>
              <a:buNone/>
            </a:pPr>
            <a:r>
              <a:rPr lang="en-US" sz="2400" u="sng" dirty="0">
                <a:solidFill>
                  <a:srgbClr val="000000"/>
                </a:solidFill>
                <a:latin typeface="Avenir Medium"/>
                <a:cs typeface="Avenir Medium"/>
              </a:rPr>
              <a:t>Field </a:t>
            </a:r>
            <a:r>
              <a:rPr lang="en-US" sz="2400" u="sng" dirty="0" smtClean="0">
                <a:solidFill>
                  <a:srgbClr val="000000"/>
                </a:solidFill>
                <a:latin typeface="Avenir Medium"/>
                <a:cs typeface="Avenir Medium"/>
              </a:rPr>
              <a:t>outplant</a:t>
            </a:r>
            <a:r>
              <a:rPr lang="en-US" sz="2400" dirty="0" smtClean="0">
                <a:solidFill>
                  <a:srgbClr val="000000"/>
                </a:solidFill>
                <a:latin typeface="Avenir Medium"/>
                <a:cs typeface="Avenir Medium"/>
              </a:rPr>
              <a:t>, observed </a:t>
            </a:r>
            <a:r>
              <a:rPr lang="en-US" sz="2400" dirty="0">
                <a:solidFill>
                  <a:srgbClr val="000000"/>
                </a:solidFill>
                <a:latin typeface="Avenir Medium"/>
                <a:cs typeface="Avenir Medium"/>
              </a:rPr>
              <a:t>changes in naturally occurring high/low pH </a:t>
            </a:r>
          </a:p>
          <a:p>
            <a:pPr marL="454025" indent="-454025">
              <a:spcBef>
                <a:spcPts val="1200"/>
              </a:spcBef>
              <a:buFont typeface="Lucida Grande"/>
              <a:buChar char="-"/>
            </a:pPr>
            <a:endParaRPr lang="en-US" sz="2400" dirty="0">
              <a:solidFill>
                <a:srgbClr val="000000"/>
              </a:solidFill>
              <a:latin typeface="Avenir Medium"/>
              <a:cs typeface="Avenir Medium"/>
            </a:endParaRPr>
          </a:p>
          <a:p>
            <a:pPr marL="0" indent="0">
              <a:spcBef>
                <a:spcPts val="1200"/>
              </a:spcBef>
              <a:buNone/>
            </a:pPr>
            <a:r>
              <a:rPr lang="en-US" sz="2400" dirty="0" smtClean="0">
                <a:solidFill>
                  <a:srgbClr val="000000"/>
                </a:solidFill>
                <a:latin typeface="Avenir Medium"/>
                <a:cs typeface="Avenir Medium"/>
              </a:rPr>
              <a:t>Our study leverages: </a:t>
            </a:r>
          </a:p>
          <a:p>
            <a:pPr marL="454025" indent="-454025">
              <a:lnSpc>
                <a:spcPct val="80000"/>
              </a:lnSpc>
              <a:spcBef>
                <a:spcPts val="1200"/>
              </a:spcBef>
              <a:buFont typeface="Lucida Grande"/>
              <a:buChar char="-"/>
            </a:pPr>
            <a:r>
              <a:rPr lang="en-US" sz="2400" dirty="0" smtClean="0">
                <a:solidFill>
                  <a:srgbClr val="000000"/>
                </a:solidFill>
                <a:latin typeface="Avenir Medium"/>
                <a:cs typeface="Avenir Medium"/>
              </a:rPr>
              <a:t>Washington estuaries </a:t>
            </a:r>
            <a:r>
              <a:rPr lang="en-US" sz="2400" dirty="0" smtClean="0">
                <a:solidFill>
                  <a:srgbClr val="000000"/>
                </a:solidFill>
                <a:latin typeface="Avenir Medium"/>
                <a:cs typeface="Avenir Medium"/>
              </a:rPr>
              <a:t>– </a:t>
            </a:r>
            <a:r>
              <a:rPr lang="en-US" sz="2400" i="1" dirty="0" smtClean="0">
                <a:solidFill>
                  <a:srgbClr val="000000"/>
                </a:solidFill>
                <a:latin typeface="Avenir Medium"/>
                <a:cs typeface="Avenir Medium"/>
              </a:rPr>
              <a:t>relatively</a:t>
            </a:r>
            <a:r>
              <a:rPr lang="en-US" sz="2400" dirty="0" smtClean="0">
                <a:solidFill>
                  <a:srgbClr val="000000"/>
                </a:solidFill>
                <a:latin typeface="Avenir Medium"/>
                <a:cs typeface="Avenir Medium"/>
              </a:rPr>
              <a:t> </a:t>
            </a:r>
            <a:r>
              <a:rPr lang="en-US" sz="2400" dirty="0" smtClean="0">
                <a:solidFill>
                  <a:srgbClr val="000000"/>
                </a:solidFill>
                <a:latin typeface="Avenir Medium"/>
                <a:cs typeface="Avenir Medium"/>
              </a:rPr>
              <a:t>acidic</a:t>
            </a:r>
            <a:endParaRPr lang="en-US" sz="2400" dirty="0" smtClean="0">
              <a:solidFill>
                <a:srgbClr val="000000"/>
              </a:solidFill>
              <a:latin typeface="Avenir Medium"/>
              <a:cs typeface="Avenir Medium"/>
            </a:endParaRPr>
          </a:p>
          <a:p>
            <a:pPr marL="454025" indent="-454025">
              <a:lnSpc>
                <a:spcPct val="80000"/>
              </a:lnSpc>
              <a:spcBef>
                <a:spcPts val="1200"/>
              </a:spcBef>
              <a:buFont typeface="Lucida Grande"/>
              <a:buChar char="-"/>
            </a:pPr>
            <a:r>
              <a:rPr lang="en-US" sz="2400" dirty="0" smtClean="0">
                <a:solidFill>
                  <a:srgbClr val="000000"/>
                </a:solidFill>
                <a:latin typeface="Avenir Medium"/>
                <a:cs typeface="Avenir Medium"/>
              </a:rPr>
              <a:t>Sub-basins of Puget Sound, Willapa Bay </a:t>
            </a:r>
            <a:r>
              <a:rPr lang="en-US" sz="2400" dirty="0" smtClean="0">
                <a:solidFill>
                  <a:srgbClr val="000000"/>
                </a:solidFill>
                <a:latin typeface="Avenir Medium"/>
                <a:cs typeface="Avenir Medium"/>
              </a:rPr>
              <a:t>– environmental heterogeneity</a:t>
            </a:r>
          </a:p>
          <a:p>
            <a:pPr marL="0" indent="0">
              <a:spcBef>
                <a:spcPts val="1200"/>
              </a:spcBef>
              <a:buNone/>
            </a:pPr>
            <a:endParaRPr lang="en-US" sz="2400" b="1" i="1" dirty="0">
              <a:solidFill>
                <a:srgbClr val="000000"/>
              </a:solidFill>
              <a:latin typeface="Avenir Medium"/>
              <a:cs typeface="Avenir Medium"/>
            </a:endParaRPr>
          </a:p>
        </p:txBody>
      </p:sp>
      <p:pic>
        <p:nvPicPr>
          <p:cNvPr id="6" name="Picture 5"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Tree>
    <p:extLst>
      <p:ext uri="{BB962C8B-B14F-4D97-AF65-F5344CB8AC3E}">
        <p14:creationId xmlns:p14="http://schemas.microsoft.com/office/powerpoint/2010/main" val="20376237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56822"/>
            <a:ext cx="8534400" cy="758952"/>
          </a:xfrm>
        </p:spPr>
        <p:txBody>
          <a:bodyPr/>
          <a:lstStyle/>
          <a:p>
            <a:r>
              <a:rPr lang="en-US" cap="small" dirty="0" smtClean="0">
                <a:latin typeface="Georgia"/>
                <a:cs typeface="Georgia"/>
              </a:rPr>
              <a:t>The Questions</a:t>
            </a:r>
            <a:endParaRPr lang="en-US" i="1" cap="small" dirty="0">
              <a:latin typeface="Georgia"/>
              <a:cs typeface="Georgia"/>
            </a:endParaRPr>
          </a:p>
        </p:txBody>
      </p:sp>
      <p:sp>
        <p:nvSpPr>
          <p:cNvPr id="3" name="Content Placeholder 2"/>
          <p:cNvSpPr>
            <a:spLocks noGrp="1"/>
          </p:cNvSpPr>
          <p:nvPr>
            <p:ph sz="quarter" idx="1"/>
          </p:nvPr>
        </p:nvSpPr>
        <p:spPr>
          <a:xfrm>
            <a:off x="442872" y="1700669"/>
            <a:ext cx="6560109" cy="4350246"/>
          </a:xfrm>
        </p:spPr>
        <p:txBody>
          <a:bodyPr>
            <a:noAutofit/>
          </a:bodyPr>
          <a:lstStyle/>
          <a:p>
            <a:pPr marL="454025" indent="-347663">
              <a:spcBef>
                <a:spcPts val="1200"/>
              </a:spcBef>
              <a:buFont typeface="Lucida Grande"/>
              <a:buChar char="-"/>
            </a:pPr>
            <a:endParaRPr lang="en-US" sz="1200" dirty="0" smtClean="0">
              <a:solidFill>
                <a:srgbClr val="000000"/>
              </a:solidFill>
              <a:latin typeface="Avenir Medium"/>
              <a:cs typeface="Avenir Medium"/>
            </a:endParaRPr>
          </a:p>
          <a:p>
            <a:pPr marL="106362" indent="0">
              <a:buNone/>
            </a:pPr>
            <a:r>
              <a:rPr lang="en-US" sz="2400" b="1" i="1" dirty="0" smtClean="0">
                <a:solidFill>
                  <a:srgbClr val="000000"/>
                </a:solidFill>
                <a:latin typeface="Avenir Medium"/>
                <a:cs typeface="Avenir Medium"/>
              </a:rPr>
              <a:t>Can we leverage </a:t>
            </a:r>
            <a:r>
              <a:rPr lang="en-US" sz="2400" b="1" i="1" dirty="0" smtClean="0">
                <a:solidFill>
                  <a:srgbClr val="000000"/>
                </a:solidFill>
                <a:latin typeface="Avenir Medium"/>
                <a:cs typeface="Avenir Medium"/>
              </a:rPr>
              <a:t>carbon sequestration capacity </a:t>
            </a:r>
            <a:r>
              <a:rPr lang="en-US" sz="2400" b="1" i="1" dirty="0" smtClean="0">
                <a:solidFill>
                  <a:srgbClr val="000000"/>
                </a:solidFill>
                <a:latin typeface="Avenir Medium"/>
                <a:cs typeface="Avenir Medium"/>
              </a:rPr>
              <a:t>of eelgrass </a:t>
            </a:r>
            <a:r>
              <a:rPr lang="en-US" sz="2400" b="1" i="1" dirty="0" smtClean="0">
                <a:solidFill>
                  <a:srgbClr val="000000"/>
                </a:solidFill>
                <a:latin typeface="Avenir Medium"/>
                <a:cs typeface="Avenir Medium"/>
              </a:rPr>
              <a:t>to </a:t>
            </a:r>
            <a:r>
              <a:rPr lang="en-US" sz="2400" b="1" i="1" dirty="0" smtClean="0">
                <a:solidFill>
                  <a:srgbClr val="000000"/>
                </a:solidFill>
                <a:latin typeface="Avenir Medium"/>
                <a:cs typeface="Avenir Medium"/>
              </a:rPr>
              <a:t>test pH effect on shellfish?</a:t>
            </a:r>
            <a:endParaRPr lang="en-US" sz="2000" b="1" i="1" dirty="0" smtClean="0">
              <a:solidFill>
                <a:srgbClr val="000000"/>
              </a:solidFill>
              <a:latin typeface="Avenir Medium"/>
              <a:cs typeface="Avenir Medium"/>
            </a:endParaRPr>
          </a:p>
          <a:p>
            <a:pPr marL="454025" indent="-347663">
              <a:buFont typeface="Lucida Grande"/>
              <a:buChar char="-"/>
            </a:pPr>
            <a:endParaRPr lang="en-US" sz="1200" i="1" dirty="0" smtClean="0">
              <a:solidFill>
                <a:srgbClr val="000000"/>
              </a:solidFill>
              <a:latin typeface="Avenir Medium"/>
              <a:cs typeface="Avenir Medium"/>
            </a:endParaRPr>
          </a:p>
          <a:p>
            <a:pPr marL="106362" indent="0">
              <a:buNone/>
            </a:pPr>
            <a:r>
              <a:rPr lang="en-US" sz="2400" i="1" dirty="0" smtClean="0">
                <a:solidFill>
                  <a:srgbClr val="000000"/>
                </a:solidFill>
                <a:latin typeface="Avenir Medium"/>
                <a:cs typeface="Avenir Medium"/>
              </a:rPr>
              <a:t>Hypotheses</a:t>
            </a:r>
            <a:r>
              <a:rPr lang="en-US" sz="2400" dirty="0" smtClean="0">
                <a:solidFill>
                  <a:srgbClr val="000000"/>
                </a:solidFill>
                <a:latin typeface="Avenir Medium"/>
                <a:cs typeface="Avenir Medium"/>
              </a:rPr>
              <a:t>: </a:t>
            </a:r>
          </a:p>
          <a:p>
            <a:pPr marL="454025" lvl="1" indent="-347663">
              <a:buFont typeface="Lucida Grande"/>
              <a:buChar char="-"/>
            </a:pPr>
            <a:r>
              <a:rPr lang="en-US" sz="2400" b="1" u="sng" dirty="0" smtClean="0">
                <a:solidFill>
                  <a:srgbClr val="000000"/>
                </a:solidFill>
                <a:latin typeface="Avenir Medium"/>
                <a:cs typeface="Avenir Medium"/>
              </a:rPr>
              <a:t>Eelgrass beds </a:t>
            </a:r>
            <a:r>
              <a:rPr lang="en-US" sz="2400" dirty="0" smtClean="0">
                <a:solidFill>
                  <a:srgbClr val="000000"/>
                </a:solidFill>
                <a:latin typeface="Avenir Medium"/>
                <a:cs typeface="Avenir Medium"/>
              </a:rPr>
              <a:t>compared to adjacent unvegetated:</a:t>
            </a:r>
          </a:p>
          <a:p>
            <a:pPr marL="454025" lvl="1" indent="-347663">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 </a:t>
            </a:r>
            <a:r>
              <a:rPr lang="en-US" sz="2400" dirty="0" smtClean="0">
                <a:solidFill>
                  <a:srgbClr val="000000"/>
                </a:solidFill>
                <a:latin typeface="Avenir Medium"/>
                <a:cs typeface="Avenir Medium"/>
              </a:rPr>
              <a:t>pH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 geoduck survival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 growth</a:t>
            </a:r>
            <a:r>
              <a:rPr lang="en-US" sz="2400" dirty="0" smtClean="0">
                <a:solidFill>
                  <a:srgbClr val="000000"/>
                </a:solidFill>
                <a:latin typeface="Wingdings"/>
                <a:ea typeface="Wingdings"/>
                <a:cs typeface="Wingdings"/>
                <a:sym typeface="Wingdings"/>
              </a:rPr>
              <a:t> </a:t>
            </a:r>
          </a:p>
          <a:p>
            <a:pPr marL="454025" lvl="1" indent="-347663">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 expression of stress-related proteins</a:t>
            </a:r>
            <a:endParaRPr lang="en-US" sz="2400" dirty="0">
              <a:solidFill>
                <a:srgbClr val="000000"/>
              </a:solidFill>
              <a:latin typeface="Avenir Medium"/>
              <a:cs typeface="Avenir Medium"/>
            </a:endParaRPr>
          </a:p>
        </p:txBody>
      </p:sp>
      <p:pic>
        <p:nvPicPr>
          <p:cNvPr id="7" name="Picture 6"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Tree>
    <p:extLst>
      <p:ext uri="{BB962C8B-B14F-4D97-AF65-F5344CB8AC3E}">
        <p14:creationId xmlns:p14="http://schemas.microsoft.com/office/powerpoint/2010/main" val="11417600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2106847" y="1349371"/>
            <a:ext cx="6777790" cy="5034188"/>
            <a:chOff x="2106847" y="1349371"/>
            <a:chExt cx="6777790" cy="5034188"/>
          </a:xfrm>
        </p:grpSpPr>
        <p:pic>
          <p:nvPicPr>
            <p:cNvPr id="46" name="Picture 45"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47" name="Line Callout 2 46"/>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48" name="Line Callout 2 47"/>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49" name="Oval 48"/>
            <p:cNvSpPr/>
            <p:nvPr/>
          </p:nvSpPr>
          <p:spPr>
            <a:xfrm>
              <a:off x="5708491" y="2791757"/>
              <a:ext cx="374778" cy="374778"/>
            </a:xfrm>
            <a:prstGeom prst="ellipse">
              <a:avLst/>
            </a:prstGeom>
            <a:solidFill>
              <a:srgbClr val="4EA3E8"/>
            </a:solid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0" name="Oval 49"/>
            <p:cNvSpPr/>
            <p:nvPr/>
          </p:nvSpPr>
          <p:spPr>
            <a:xfrm>
              <a:off x="4468141" y="4597407"/>
              <a:ext cx="360413" cy="360413"/>
            </a:xfrm>
            <a:prstGeom prst="ellipse">
              <a:avLst/>
            </a:prstGeom>
            <a:solidFill>
              <a:srgbClr val="FF6D37"/>
            </a:solid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1" name="Line Callout 2 5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52" name="Oval 51"/>
            <p:cNvSpPr/>
            <p:nvPr/>
          </p:nvSpPr>
          <p:spPr>
            <a:xfrm>
              <a:off x="5619449" y="3496102"/>
              <a:ext cx="391008" cy="391008"/>
            </a:xfrm>
            <a:prstGeom prst="ellipse">
              <a:avLst/>
            </a:prstGeom>
            <a:solidFill>
              <a:srgbClr val="FFCC66"/>
            </a:solid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3" name="Line Callout 2 52"/>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54" name="Oval 53"/>
            <p:cNvSpPr/>
            <p:nvPr/>
          </p:nvSpPr>
          <p:spPr>
            <a:xfrm>
              <a:off x="5708491" y="1914563"/>
              <a:ext cx="364880" cy="364880"/>
            </a:xfrm>
            <a:prstGeom prst="ellipse">
              <a:avLst/>
            </a:prstGeom>
            <a:solidFill>
              <a:srgbClr val="1839C1"/>
            </a:solid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5" name="Oval 54"/>
            <p:cNvSpPr/>
            <p:nvPr/>
          </p:nvSpPr>
          <p:spPr>
            <a:xfrm>
              <a:off x="6052685" y="1914563"/>
              <a:ext cx="364880" cy="364880"/>
            </a:xfrm>
            <a:prstGeom prst="ellipse">
              <a:avLst/>
            </a:prstGeom>
            <a:pattFill prst="dkDnDiag">
              <a:fgClr>
                <a:schemeClr val="bg1"/>
              </a:fgClr>
              <a:bgClr>
                <a:srgbClr val="1839C1"/>
              </a:bgClr>
            </a:patt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6" name="Oval 55"/>
            <p:cNvSpPr/>
            <p:nvPr/>
          </p:nvSpPr>
          <p:spPr>
            <a:xfrm>
              <a:off x="6047154" y="2791760"/>
              <a:ext cx="374778" cy="374778"/>
            </a:xfrm>
            <a:prstGeom prst="ellipse">
              <a:avLst/>
            </a:prstGeom>
            <a:pattFill prst="dkDnDiag">
              <a:fgClr>
                <a:schemeClr val="bg1"/>
              </a:fgClr>
              <a:bgClr>
                <a:srgbClr val="4EA3E8"/>
              </a:bgClr>
            </a:patt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7" name="Oval 56"/>
            <p:cNvSpPr/>
            <p:nvPr/>
          </p:nvSpPr>
          <p:spPr>
            <a:xfrm>
              <a:off x="5967353" y="3494421"/>
              <a:ext cx="391008" cy="391008"/>
            </a:xfrm>
            <a:prstGeom prst="ellipse">
              <a:avLst/>
            </a:prstGeom>
            <a:pattFill prst="dkDnDiag">
              <a:fgClr>
                <a:schemeClr val="bg1"/>
              </a:fgClr>
              <a:bgClr>
                <a:srgbClr val="FFCC66"/>
              </a:bgClr>
            </a:patt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58" name="Oval 57"/>
            <p:cNvSpPr/>
            <p:nvPr/>
          </p:nvSpPr>
          <p:spPr>
            <a:xfrm>
              <a:off x="4789871" y="4597410"/>
              <a:ext cx="360413" cy="360413"/>
            </a:xfrm>
            <a:prstGeom prst="ellipse">
              <a:avLst/>
            </a:prstGeom>
            <a:pattFill prst="dkDnDiag">
              <a:fgClr>
                <a:schemeClr val="bg1"/>
              </a:fgClr>
              <a:bgClr>
                <a:srgbClr val="FF6D37"/>
              </a:bgClr>
            </a:patt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59" name="Group 58"/>
            <p:cNvGrpSpPr/>
            <p:nvPr/>
          </p:nvGrpSpPr>
          <p:grpSpPr>
            <a:xfrm>
              <a:off x="6139250" y="5580086"/>
              <a:ext cx="2356785" cy="678707"/>
              <a:chOff x="5347880" y="5721785"/>
              <a:chExt cx="2356785" cy="678707"/>
            </a:xfrm>
          </p:grpSpPr>
          <p:sp>
            <p:nvSpPr>
              <p:cNvPr id="60" name="Line Callout 2 5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61" name="Oval 60"/>
              <p:cNvSpPr/>
              <p:nvPr/>
            </p:nvSpPr>
            <p:spPr>
              <a:xfrm>
                <a:off x="6022969" y="5721785"/>
                <a:ext cx="292681" cy="292681"/>
              </a:xfrm>
              <a:prstGeom prst="ellipse">
                <a:avLst/>
              </a:prstGeom>
              <a:solidFill>
                <a:schemeClr val="bg2">
                  <a:lumMod val="25000"/>
                </a:schemeClr>
              </a:solidFill>
              <a:ln>
                <a:solidFill>
                  <a:schemeClr val="bg2">
                    <a:lumMod val="2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62" name="Oval 61"/>
              <p:cNvSpPr/>
              <p:nvPr/>
            </p:nvSpPr>
            <p:spPr>
              <a:xfrm>
                <a:off x="6058430" y="6069961"/>
                <a:ext cx="254395" cy="254395"/>
              </a:xfrm>
              <a:prstGeom prst="ellipse">
                <a:avLst/>
              </a:prstGeom>
              <a:pattFill prst="dkDnDiag">
                <a:fgClr>
                  <a:schemeClr val="bg1"/>
                </a:fgClr>
                <a:bgClr>
                  <a:schemeClr val="bg2">
                    <a:lumMod val="25000"/>
                  </a:schemeClr>
                </a:bgClr>
              </a:patt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sp>
        <p:nvSpPr>
          <p:cNvPr id="2" name="Title 1"/>
          <p:cNvSpPr>
            <a:spLocks noGrp="1"/>
          </p:cNvSpPr>
          <p:nvPr>
            <p:ph type="title"/>
          </p:nvPr>
        </p:nvSpPr>
        <p:spPr>
          <a:xfrm>
            <a:off x="104149" y="-58589"/>
            <a:ext cx="8842248" cy="1176868"/>
          </a:xfrm>
        </p:spPr>
        <p:txBody>
          <a:bodyPr>
            <a:normAutofit/>
          </a:bodyPr>
          <a:lstStyle/>
          <a:p>
            <a:pPr>
              <a:lnSpc>
                <a:spcPct val="90000"/>
              </a:lnSpc>
            </a:pPr>
            <a:r>
              <a:rPr lang="en-US" sz="2800" b="1" cap="small" dirty="0">
                <a:latin typeface="Garamond"/>
                <a:cs typeface="Garamond"/>
              </a:rPr>
              <a:t>Geoduck outplanted in *low and *high pH, varying background conditions</a:t>
            </a:r>
            <a:endParaRPr lang="en-US" sz="2400" i="1" cap="small" dirty="0">
              <a:latin typeface="Garamond"/>
              <a:cs typeface="Garamond"/>
            </a:endParaRPr>
          </a:p>
        </p:txBody>
      </p:sp>
      <p:sp>
        <p:nvSpPr>
          <p:cNvPr id="198" name="Line Callout 2 197"/>
          <p:cNvSpPr/>
          <p:nvPr/>
        </p:nvSpPr>
        <p:spPr>
          <a:xfrm flipH="1">
            <a:off x="488011" y="1557867"/>
            <a:ext cx="3609855" cy="3298173"/>
          </a:xfrm>
          <a:prstGeom prst="borderCallout2">
            <a:avLst>
              <a:gd name="adj1" fmla="val 57355"/>
              <a:gd name="adj2" fmla="val -252"/>
              <a:gd name="adj3" fmla="val 50737"/>
              <a:gd name="adj4" fmla="val -506"/>
              <a:gd name="adj5" fmla="val 54479"/>
              <a:gd name="adj6" fmla="val -11879"/>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cap="small" dirty="0" smtClean="0">
                <a:solidFill>
                  <a:srgbClr val="000000"/>
                </a:solidFill>
                <a:latin typeface="Century Gothic"/>
                <a:cs typeface="Century Gothic"/>
              </a:rPr>
              <a:t>Sibling juvenile geoduck</a:t>
            </a:r>
            <a:endParaRPr lang="en-US" sz="2400" b="1" cap="small" dirty="0" smtClean="0">
              <a:solidFill>
                <a:srgbClr val="000000"/>
              </a:solidFill>
              <a:latin typeface="Century Gothic"/>
              <a:cs typeface="Century Gothic"/>
            </a:endParaRPr>
          </a:p>
          <a:p>
            <a:endParaRPr lang="en-US" sz="12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Duration = </a:t>
            </a:r>
            <a:r>
              <a:rPr lang="en-US" sz="2400" b="1" cap="small" dirty="0" smtClean="0">
                <a:solidFill>
                  <a:srgbClr val="000000"/>
                </a:solidFill>
                <a:latin typeface="Century Gothic"/>
                <a:cs typeface="Century Gothic"/>
              </a:rPr>
              <a:t>30 </a:t>
            </a:r>
            <a:r>
              <a:rPr lang="en-US" sz="2400" b="1" cap="small" dirty="0" smtClean="0">
                <a:solidFill>
                  <a:srgbClr val="000000"/>
                </a:solidFill>
                <a:latin typeface="Century Gothic"/>
                <a:cs typeface="Century Gothic"/>
              </a:rPr>
              <a:t>days</a:t>
            </a:r>
          </a:p>
          <a:p>
            <a:endParaRPr lang="en-US" sz="11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4 bays</a:t>
            </a:r>
          </a:p>
          <a:p>
            <a:endParaRPr lang="en-US" sz="1050" b="1" cap="small" dirty="0">
              <a:solidFill>
                <a:srgbClr val="000000"/>
              </a:solidFill>
              <a:latin typeface="Century Gothic"/>
              <a:cs typeface="Century Gothic"/>
            </a:endParaRPr>
          </a:p>
          <a:p>
            <a:r>
              <a:rPr lang="en-US" sz="2400" b="1" cap="small" dirty="0" smtClean="0">
                <a:solidFill>
                  <a:srgbClr val="000000"/>
                </a:solidFill>
                <a:latin typeface="Century Gothic"/>
                <a:cs typeface="Century Gothic"/>
              </a:rPr>
              <a:t>2 habitats / bay: </a:t>
            </a:r>
          </a:p>
          <a:p>
            <a:endParaRPr lang="en-US" sz="1200" b="1" cap="small" dirty="0" smtClean="0">
              <a:solidFill>
                <a:srgbClr val="000000"/>
              </a:solidFill>
              <a:latin typeface="Century Gothic"/>
              <a:cs typeface="Century Gothic"/>
            </a:endParaRPr>
          </a:p>
          <a:p>
            <a:pPr>
              <a:spcAft>
                <a:spcPts val="1200"/>
              </a:spcAft>
            </a:pPr>
            <a:r>
              <a:rPr lang="en-US" sz="2000" b="1" cap="small" dirty="0" smtClean="0">
                <a:solidFill>
                  <a:srgbClr val="000000"/>
                </a:solidFill>
                <a:latin typeface="Century Gothic"/>
                <a:cs typeface="Century Gothic"/>
              </a:rPr>
              <a:t>	Unvegetated (low pH)</a:t>
            </a:r>
          </a:p>
          <a:p>
            <a:pPr>
              <a:spcAft>
                <a:spcPts val="1200"/>
              </a:spcAft>
            </a:pPr>
            <a:r>
              <a:rPr lang="en-US" sz="2000" b="1" cap="small" dirty="0">
                <a:solidFill>
                  <a:srgbClr val="000000"/>
                </a:solidFill>
                <a:latin typeface="Century Gothic"/>
                <a:cs typeface="Century Gothic"/>
              </a:rPr>
              <a:t>	Eelgrass (high pH</a:t>
            </a:r>
            <a:r>
              <a:rPr lang="en-US" sz="2000" b="1" cap="small" dirty="0" smtClean="0">
                <a:solidFill>
                  <a:srgbClr val="000000"/>
                </a:solidFill>
                <a:latin typeface="Century Gothic"/>
                <a:cs typeface="Century Gothic"/>
              </a:rPr>
              <a:t>)</a:t>
            </a:r>
            <a:endParaRPr lang="en-US" sz="2000" b="1" cap="small" dirty="0">
              <a:solidFill>
                <a:srgbClr val="000000"/>
              </a:solidFill>
              <a:latin typeface="Century Gothic"/>
              <a:cs typeface="Century Gothic"/>
            </a:endParaRPr>
          </a:p>
        </p:txBody>
      </p:sp>
      <p:sp>
        <p:nvSpPr>
          <p:cNvPr id="200" name="Oval 199"/>
          <p:cNvSpPr/>
          <p:nvPr/>
        </p:nvSpPr>
        <p:spPr>
          <a:xfrm>
            <a:off x="1099821" y="3848031"/>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2" name="Oval 201"/>
          <p:cNvSpPr/>
          <p:nvPr/>
        </p:nvSpPr>
        <p:spPr>
          <a:xfrm>
            <a:off x="1099821" y="4290112"/>
            <a:ext cx="360413" cy="360413"/>
          </a:xfrm>
          <a:prstGeom prst="ellipse">
            <a:avLst/>
          </a:prstGeom>
          <a:pattFill prst="dk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3" name="TextBox 202"/>
          <p:cNvSpPr txBox="1"/>
          <p:nvPr/>
        </p:nvSpPr>
        <p:spPr>
          <a:xfrm>
            <a:off x="3836172" y="6349692"/>
            <a:ext cx="5218476" cy="369332"/>
          </a:xfrm>
          <a:prstGeom prst="rect">
            <a:avLst/>
          </a:prstGeom>
          <a:noFill/>
        </p:spPr>
        <p:txBody>
          <a:bodyPr wrap="none" rtlCol="0">
            <a:spAutoFit/>
          </a:bodyPr>
          <a:lstStyle/>
          <a:p>
            <a:r>
              <a:rPr lang="en-US" b="1" cap="small" dirty="0" smtClean="0">
                <a:latin typeface="Garamond"/>
                <a:cs typeface="Garamond"/>
              </a:rPr>
              <a:t>*low  and *high pH = relative to each other </a:t>
            </a:r>
            <a:endParaRPr lang="en-US" b="1" cap="small" dirty="0">
              <a:latin typeface="Garamond"/>
              <a:cs typeface="Garamond"/>
            </a:endParaRPr>
          </a:p>
        </p:txBody>
      </p:sp>
    </p:spTree>
    <p:extLst>
      <p:ext uri="{BB962C8B-B14F-4D97-AF65-F5344CB8AC3E}">
        <p14:creationId xmlns:p14="http://schemas.microsoft.com/office/powerpoint/2010/main" val="36273007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4460" y="1412231"/>
            <a:ext cx="4076813" cy="2449632"/>
          </a:xfrm>
          <a:prstGeom prst="rect">
            <a:avLst/>
          </a:prstGeom>
        </p:spPr>
      </p:pic>
      <p:sp>
        <p:nvSpPr>
          <p:cNvPr id="2" name="Title 1"/>
          <p:cNvSpPr>
            <a:spLocks noGrp="1"/>
          </p:cNvSpPr>
          <p:nvPr>
            <p:ph type="title"/>
          </p:nvPr>
        </p:nvSpPr>
        <p:spPr>
          <a:xfrm>
            <a:off x="139429" y="551016"/>
            <a:ext cx="8842248" cy="425910"/>
          </a:xfrm>
        </p:spPr>
        <p:txBody>
          <a:bodyPr>
            <a:normAutofit fontScale="90000"/>
          </a:bodyPr>
          <a:lstStyle/>
          <a:p>
            <a:r>
              <a:rPr lang="en-US" sz="3200" b="1" cap="small" dirty="0" smtClean="0">
                <a:latin typeface="Garamond"/>
                <a:cs typeface="Garamond"/>
              </a:rPr>
              <a:t>pH data show eelgrass effectively altered pH </a:t>
            </a:r>
            <a:endParaRPr lang="en-US" sz="2800" i="1" cap="small" dirty="0">
              <a:latin typeface="Garamond"/>
              <a:cs typeface="Garamond"/>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4460" y="3911493"/>
            <a:ext cx="4047194" cy="243183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24" y="3911493"/>
            <a:ext cx="4068543" cy="24446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24" y="1417199"/>
            <a:ext cx="4068544" cy="2444664"/>
          </a:xfrm>
          <a:prstGeom prst="rect">
            <a:avLst/>
          </a:prstGeom>
        </p:spPr>
      </p:pic>
      <p:cxnSp>
        <p:nvCxnSpPr>
          <p:cNvPr id="32" name="Straight Arrow Connector 31"/>
          <p:cNvCxnSpPr/>
          <p:nvPr/>
        </p:nvCxnSpPr>
        <p:spPr>
          <a:xfrm flipH="1" flipV="1">
            <a:off x="7806423" y="5554386"/>
            <a:ext cx="955906" cy="608500"/>
          </a:xfrm>
          <a:prstGeom prst="straightConnector1">
            <a:avLst/>
          </a:prstGeom>
          <a:ln w="38100" cmpd="sng">
            <a:solidFill>
              <a:schemeClr val="tx1">
                <a:lumMod val="75000"/>
                <a:lumOff val="25000"/>
              </a:schemeClr>
            </a:solidFill>
            <a:prstDash val="solid"/>
            <a:tailEnd type="arrow"/>
          </a:ln>
        </p:spPr>
        <p:style>
          <a:lnRef idx="2">
            <a:schemeClr val="accent1"/>
          </a:lnRef>
          <a:fillRef idx="0">
            <a:schemeClr val="accent1"/>
          </a:fillRef>
          <a:effectRef idx="1">
            <a:schemeClr val="accent1"/>
          </a:effectRef>
          <a:fontRef idx="minor">
            <a:schemeClr val="tx1"/>
          </a:fontRef>
        </p:style>
      </p:cxnSp>
      <p:pic>
        <p:nvPicPr>
          <p:cNvPr id="55" name="Picture 54"/>
          <p:cNvPicPr>
            <a:picLocks noChangeAspect="1"/>
          </p:cNvPicPr>
          <p:nvPr/>
        </p:nvPicPr>
        <p:blipFill rotWithShape="1">
          <a:blip r:embed="rId7" cstate="print">
            <a:extLst>
              <a:ext uri="{28A0092B-C50C-407E-A947-70E740481C1C}">
                <a14:useLocalDpi xmlns:a14="http://schemas.microsoft.com/office/drawing/2010/main" val="0"/>
              </a:ext>
            </a:extLst>
          </a:blip>
          <a:srcRect l="4762" t="92110" r="5867"/>
          <a:stretch/>
        </p:blipFill>
        <p:spPr>
          <a:xfrm>
            <a:off x="641455" y="3668591"/>
            <a:ext cx="3643488" cy="193271"/>
          </a:xfrm>
          <a:prstGeom prst="rect">
            <a:avLst/>
          </a:prstGeom>
        </p:spPr>
      </p:pic>
      <p:pic>
        <p:nvPicPr>
          <p:cNvPr id="56" name="Picture 55"/>
          <p:cNvPicPr>
            <a:picLocks noChangeAspect="1"/>
          </p:cNvPicPr>
          <p:nvPr/>
        </p:nvPicPr>
        <p:blipFill rotWithShape="1">
          <a:blip r:embed="rId7" cstate="print">
            <a:extLst>
              <a:ext uri="{28A0092B-C50C-407E-A947-70E740481C1C}">
                <a14:useLocalDpi xmlns:a14="http://schemas.microsoft.com/office/drawing/2010/main" val="0"/>
              </a:ext>
            </a:extLst>
          </a:blip>
          <a:srcRect l="4762" t="92110" r="5867"/>
          <a:stretch/>
        </p:blipFill>
        <p:spPr>
          <a:xfrm>
            <a:off x="641455" y="6162886"/>
            <a:ext cx="3643488" cy="193271"/>
          </a:xfrm>
          <a:prstGeom prst="rect">
            <a:avLst/>
          </a:prstGeom>
        </p:spPr>
      </p:pic>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4762" t="92110" r="5867"/>
          <a:stretch/>
        </p:blipFill>
        <p:spPr>
          <a:xfrm>
            <a:off x="4823769" y="3668591"/>
            <a:ext cx="3643488" cy="193271"/>
          </a:xfrm>
          <a:prstGeom prst="rect">
            <a:avLst/>
          </a:prstGeom>
        </p:spPr>
      </p:pic>
      <p:pic>
        <p:nvPicPr>
          <p:cNvPr id="58" name="Picture 57"/>
          <p:cNvPicPr>
            <a:picLocks noChangeAspect="1"/>
          </p:cNvPicPr>
          <p:nvPr/>
        </p:nvPicPr>
        <p:blipFill rotWithShape="1">
          <a:blip r:embed="rId7" cstate="print">
            <a:extLst>
              <a:ext uri="{28A0092B-C50C-407E-A947-70E740481C1C}">
                <a14:useLocalDpi xmlns:a14="http://schemas.microsoft.com/office/drawing/2010/main" val="0"/>
              </a:ext>
            </a:extLst>
          </a:blip>
          <a:srcRect l="4762" t="92110" r="5867"/>
          <a:stretch/>
        </p:blipFill>
        <p:spPr>
          <a:xfrm>
            <a:off x="4823769" y="6147206"/>
            <a:ext cx="3643488" cy="193271"/>
          </a:xfrm>
          <a:prstGeom prst="rect">
            <a:avLst/>
          </a:prstGeom>
        </p:spPr>
      </p:pic>
      <p:sp>
        <p:nvSpPr>
          <p:cNvPr id="44" name="TextBox 43"/>
          <p:cNvSpPr txBox="1"/>
          <p:nvPr/>
        </p:nvSpPr>
        <p:spPr>
          <a:xfrm>
            <a:off x="6619776" y="6093358"/>
            <a:ext cx="2244031" cy="461665"/>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400" b="1" i="1" dirty="0" smtClean="0">
                <a:solidFill>
                  <a:schemeClr val="tx1">
                    <a:lumMod val="65000"/>
                    <a:lumOff val="35000"/>
                  </a:schemeClr>
                </a:solidFill>
                <a:latin typeface="Garamond"/>
                <a:cs typeface="Garamond"/>
              </a:rPr>
              <a:t>Solid is unvegetated</a:t>
            </a:r>
            <a:endParaRPr lang="en-US" sz="2400" b="1" i="1" dirty="0">
              <a:solidFill>
                <a:schemeClr val="tx1">
                  <a:lumMod val="65000"/>
                  <a:lumOff val="35000"/>
                </a:schemeClr>
              </a:solidFill>
              <a:latin typeface="Garamond"/>
              <a:cs typeface="Garamond"/>
            </a:endParaRPr>
          </a:p>
        </p:txBody>
      </p:sp>
      <p:sp>
        <p:nvSpPr>
          <p:cNvPr id="22" name="TextBox 21"/>
          <p:cNvSpPr txBox="1"/>
          <p:nvPr/>
        </p:nvSpPr>
        <p:spPr>
          <a:xfrm>
            <a:off x="6839123" y="3886921"/>
            <a:ext cx="2024684" cy="461665"/>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400" b="1" i="1" dirty="0" smtClean="0">
                <a:solidFill>
                  <a:schemeClr val="tx1">
                    <a:lumMod val="65000"/>
                    <a:lumOff val="35000"/>
                  </a:schemeClr>
                </a:solidFill>
                <a:latin typeface="Garamond"/>
                <a:cs typeface="Garamond"/>
              </a:rPr>
              <a:t>Dashed is eelgrass</a:t>
            </a:r>
            <a:endParaRPr lang="en-US" sz="2400" b="1" i="1" dirty="0">
              <a:solidFill>
                <a:schemeClr val="tx1">
                  <a:lumMod val="65000"/>
                  <a:lumOff val="35000"/>
                </a:schemeClr>
              </a:solidFill>
              <a:latin typeface="Garamond"/>
              <a:cs typeface="Garamond"/>
            </a:endParaRPr>
          </a:p>
        </p:txBody>
      </p:sp>
      <p:cxnSp>
        <p:nvCxnSpPr>
          <p:cNvPr id="4" name="Straight Arrow Connector 3"/>
          <p:cNvCxnSpPr/>
          <p:nvPr/>
        </p:nvCxnSpPr>
        <p:spPr>
          <a:xfrm flipH="1">
            <a:off x="6960113" y="4348586"/>
            <a:ext cx="846310" cy="334507"/>
          </a:xfrm>
          <a:prstGeom prst="straightConnector1">
            <a:avLst/>
          </a:prstGeom>
          <a:ln w="38100" cmpd="sng">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05228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89" y="517437"/>
            <a:ext cx="8842248" cy="462494"/>
          </a:xfrm>
        </p:spPr>
        <p:txBody>
          <a:bodyPr>
            <a:noAutofit/>
          </a:bodyPr>
          <a:lstStyle/>
          <a:p>
            <a:r>
              <a:rPr lang="en-US" sz="3200" b="1" cap="small" dirty="0" smtClean="0">
                <a:latin typeface="Garamond"/>
                <a:cs typeface="Garamond"/>
              </a:rPr>
              <a:t>Survival not significantly different </a:t>
            </a:r>
            <a:endParaRPr lang="en-US" sz="3200" b="1" i="1" cap="small" dirty="0">
              <a:latin typeface="Garamond"/>
              <a:cs typeface="Garamond"/>
            </a:endParaRPr>
          </a:p>
        </p:txBody>
      </p:sp>
      <p:grpSp>
        <p:nvGrpSpPr>
          <p:cNvPr id="5" name="Group 4"/>
          <p:cNvGrpSpPr/>
          <p:nvPr/>
        </p:nvGrpSpPr>
        <p:grpSpPr>
          <a:xfrm>
            <a:off x="2106847" y="1349371"/>
            <a:ext cx="6777790" cy="5034188"/>
            <a:chOff x="2106847" y="1349371"/>
            <a:chExt cx="6777790" cy="5034188"/>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dkDnDiag">
              <a:fgClr>
                <a:schemeClr val="bg1"/>
              </a:fgClr>
              <a:bgClr>
                <a:srgbClr val="1839C1"/>
              </a:bgClr>
            </a:patt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dkDnDiag">
              <a:fgClr>
                <a:schemeClr val="bg1"/>
              </a:fgClr>
              <a:bgClr>
                <a:srgbClr val="4EA3E8"/>
              </a:bgClr>
            </a:patt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dkDnDiag">
              <a:fgClr>
                <a:schemeClr val="bg1"/>
              </a:fgClr>
              <a:bgClr>
                <a:srgbClr val="FFCC66"/>
              </a:bgClr>
            </a:patt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dkDnDiag">
              <a:fgClr>
                <a:schemeClr val="bg1"/>
              </a:fgClr>
              <a:bgClr>
                <a:srgbClr val="FF6D37"/>
              </a:bgClr>
            </a:patt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197" name="Group 196"/>
            <p:cNvGrpSpPr/>
            <p:nvPr/>
          </p:nvGrpSpPr>
          <p:grpSpPr>
            <a:xfrm>
              <a:off x="6139250" y="5580086"/>
              <a:ext cx="2356785" cy="678707"/>
              <a:chOff x="5347880" y="5721785"/>
              <a:chExt cx="2356785" cy="678707"/>
            </a:xfrm>
          </p:grpSpPr>
          <p:sp>
            <p:nvSpPr>
              <p:cNvPr id="20" name="Line Callout 2 1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30" name="Oval 29"/>
              <p:cNvSpPr/>
              <p:nvPr/>
            </p:nvSpPr>
            <p:spPr>
              <a:xfrm>
                <a:off x="6022969" y="5721785"/>
                <a:ext cx="292681" cy="292681"/>
              </a:xfrm>
              <a:prstGeom prst="ellipse">
                <a:avLst/>
              </a:prstGeom>
              <a:solidFill>
                <a:schemeClr val="bg2">
                  <a:lumMod val="25000"/>
                </a:schemeClr>
              </a:solid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3" name="Oval 22"/>
              <p:cNvSpPr/>
              <p:nvPr/>
            </p:nvSpPr>
            <p:spPr>
              <a:xfrm>
                <a:off x="6058430" y="6069961"/>
                <a:ext cx="254395" cy="254395"/>
              </a:xfrm>
              <a:prstGeom prst="ellipse">
                <a:avLst/>
              </a:prstGeom>
              <a:pattFill prst="dkDnDiag">
                <a:fgClr>
                  <a:schemeClr val="bg1"/>
                </a:fgClr>
                <a:bgClr>
                  <a:schemeClr val="bg2">
                    <a:lumMod val="25000"/>
                  </a:schemeClr>
                </a:bgClr>
              </a:patt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grpSp>
        <p:nvGrpSpPr>
          <p:cNvPr id="196" name="Group 195"/>
          <p:cNvGrpSpPr/>
          <p:nvPr/>
        </p:nvGrpSpPr>
        <p:grpSpPr>
          <a:xfrm>
            <a:off x="299250" y="1577935"/>
            <a:ext cx="3883280" cy="4712299"/>
            <a:chOff x="284309" y="1533112"/>
            <a:chExt cx="3883280" cy="471229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09" y="1533112"/>
              <a:ext cx="3883280" cy="4712299"/>
            </a:xfrm>
            <a:prstGeom prst="rect">
              <a:avLst/>
            </a:prstGeom>
          </p:spPr>
        </p:pic>
        <p:cxnSp>
          <p:nvCxnSpPr>
            <p:cNvPr id="36" name="Straight Connector 35"/>
            <p:cNvCxnSpPr/>
            <p:nvPr/>
          </p:nvCxnSpPr>
          <p:spPr>
            <a:xfrm flipH="1" flipV="1">
              <a:off x="1292633" y="5117717"/>
              <a:ext cx="358343" cy="7077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282502" y="4896063"/>
              <a:ext cx="389794" cy="7698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289340" y="5306815"/>
              <a:ext cx="289486" cy="57175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292066" y="5499981"/>
              <a:ext cx="164495" cy="32488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74305" y="5644968"/>
              <a:ext cx="104574" cy="2065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283710" y="4702314"/>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291706" y="4504946"/>
              <a:ext cx="372852" cy="7364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292068" y="4291007"/>
              <a:ext cx="378408" cy="74738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289342" y="4083438"/>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291278" y="386932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3676977" y="3869324"/>
              <a:ext cx="438934" cy="86692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3676977" y="4054521"/>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3683771" y="4251510"/>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3688318" y="4435220"/>
              <a:ext cx="427593" cy="8445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3670185" y="4573572"/>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3681526" y="4766378"/>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3681013" y="3694859"/>
              <a:ext cx="396668" cy="78344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3675211" y="3509130"/>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3682052" y="3343823"/>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667277" y="3121712"/>
              <a:ext cx="432868" cy="8549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flipV="1">
              <a:off x="3688318" y="2977492"/>
              <a:ext cx="416526" cy="8226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3683730" y="2791757"/>
              <a:ext cx="421113" cy="83172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3626189" y="2503893"/>
              <a:ext cx="478656" cy="94538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73011" y="2438556"/>
              <a:ext cx="0" cy="50261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675212" y="4931331"/>
              <a:ext cx="383905" cy="7582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3668898" y="5096283"/>
              <a:ext cx="373387" cy="7374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3662584" y="5261234"/>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2862454" y="2959133"/>
              <a:ext cx="405067" cy="8000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2876847" y="3175808"/>
              <a:ext cx="400704" cy="7914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2883641" y="3372797"/>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2888189" y="3556508"/>
              <a:ext cx="380659" cy="7518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870055" y="3694859"/>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2881396" y="3887665"/>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2868535" y="2791757"/>
              <a:ext cx="409016" cy="8078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2902061" y="2683704"/>
              <a:ext cx="389072" cy="7684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2967686" y="2630417"/>
              <a:ext cx="319266" cy="6305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3067194" y="2650923"/>
              <a:ext cx="196240" cy="38758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3176106" y="2683704"/>
              <a:ext cx="81688" cy="1613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3132029" y="2431238"/>
              <a:ext cx="136819" cy="2702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875082" y="4052618"/>
              <a:ext cx="411869" cy="8134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886530" y="4244213"/>
              <a:ext cx="379657" cy="74984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862454" y="438252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862454" y="455833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862454" y="4734152"/>
              <a:ext cx="394721" cy="779600"/>
            </a:xfrm>
            <a:prstGeom prst="line">
              <a:avLst/>
            </a:prstGeom>
            <a:ln w="1905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862454" y="490996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862456" y="5103545"/>
              <a:ext cx="378701" cy="7479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2874159" y="5314884"/>
              <a:ext cx="346733" cy="68483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2880388" y="5533526"/>
              <a:ext cx="186806" cy="36896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65447" y="5681884"/>
              <a:ext cx="99583" cy="1966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3674257" y="2431238"/>
              <a:ext cx="414595" cy="81885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3762197" y="2422357"/>
              <a:ext cx="308353" cy="60901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3850138" y="2413477"/>
              <a:ext cx="238714" cy="47147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flipV="1">
              <a:off x="3938079" y="2404597"/>
              <a:ext cx="132471" cy="2616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flipV="1">
              <a:off x="3657090" y="5440278"/>
              <a:ext cx="201929" cy="3988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3651597" y="5619323"/>
              <a:ext cx="110600" cy="21844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270965" y="3204332"/>
              <a:ext cx="0" cy="946464"/>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067194" y="2361807"/>
              <a:ext cx="0" cy="83830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3873011" y="2024344"/>
              <a:ext cx="0" cy="969776"/>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1292633" y="36570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1302238" y="343647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flipV="1">
              <a:off x="1294081" y="31981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flipV="1">
              <a:off x="1285924" y="2959783"/>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flipV="1">
              <a:off x="1295529" y="274808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flipV="1">
              <a:off x="1296253" y="251861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1296977" y="228915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flipV="1">
              <a:off x="1315463" y="209520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492987" y="2234620"/>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flipV="1">
              <a:off x="1579645" y="2197065"/>
              <a:ext cx="159163" cy="31435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472503" y="1985444"/>
              <a:ext cx="0" cy="51844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H="1" flipV="1">
              <a:off x="2072669" y="5636594"/>
              <a:ext cx="132616" cy="26192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H="1" flipV="1">
              <a:off x="2080665" y="5439225"/>
              <a:ext cx="190300" cy="3758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2081027" y="5225287"/>
              <a:ext cx="305340" cy="60306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flipV="1">
              <a:off x="2078301" y="5017717"/>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flipV="1">
              <a:off x="2080237" y="4803604"/>
              <a:ext cx="398780" cy="78761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2081592" y="459133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flipV="1">
              <a:off x="2091197" y="437075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H="1" flipV="1">
              <a:off x="2083040" y="413240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2074883" y="3894063"/>
              <a:ext cx="404134" cy="79819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H="1" flipV="1">
              <a:off x="2084488" y="36823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flipV="1">
              <a:off x="2085212" y="345289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H="1" flipV="1">
              <a:off x="2085936" y="32234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2104422" y="302948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2281946" y="3168899"/>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flipV="1">
              <a:off x="2386367" y="3166869"/>
              <a:ext cx="92650" cy="1829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2270965" y="2355665"/>
              <a:ext cx="0" cy="181170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34565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 name="Group 266"/>
          <p:cNvGrpSpPr/>
          <p:nvPr/>
        </p:nvGrpSpPr>
        <p:grpSpPr>
          <a:xfrm>
            <a:off x="2124487" y="1384653"/>
            <a:ext cx="6777790" cy="5034188"/>
            <a:chOff x="2106847" y="1349371"/>
            <a:chExt cx="6777790" cy="5034188"/>
          </a:xfrm>
        </p:grpSpPr>
        <p:pic>
          <p:nvPicPr>
            <p:cNvPr id="268" name="Picture 267"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69" name="Line Callout 2 26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70" name="Line Callout 2 269"/>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271" name="Oval 270"/>
            <p:cNvSpPr/>
            <p:nvPr/>
          </p:nvSpPr>
          <p:spPr>
            <a:xfrm>
              <a:off x="5708491" y="2791757"/>
              <a:ext cx="374778" cy="374778"/>
            </a:xfrm>
            <a:prstGeom prst="ellipse">
              <a:avLst/>
            </a:prstGeom>
            <a:solidFill>
              <a:srgbClr val="4EA3E8"/>
            </a:solid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2" name="Oval 271"/>
            <p:cNvSpPr/>
            <p:nvPr/>
          </p:nvSpPr>
          <p:spPr>
            <a:xfrm>
              <a:off x="4468141" y="4597407"/>
              <a:ext cx="360413" cy="360413"/>
            </a:xfrm>
            <a:prstGeom prst="ellipse">
              <a:avLst/>
            </a:prstGeom>
            <a:solidFill>
              <a:srgbClr val="FF6D37"/>
            </a:solid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3" name="Line Callout 2 272"/>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274" name="Oval 273"/>
            <p:cNvSpPr/>
            <p:nvPr/>
          </p:nvSpPr>
          <p:spPr>
            <a:xfrm>
              <a:off x="5619449" y="3496102"/>
              <a:ext cx="391008" cy="391008"/>
            </a:xfrm>
            <a:prstGeom prst="ellipse">
              <a:avLst/>
            </a:prstGeom>
            <a:solidFill>
              <a:srgbClr val="FFCC66"/>
            </a:solid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5" name="Line Callout 2 274"/>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276" name="Oval 275"/>
            <p:cNvSpPr/>
            <p:nvPr/>
          </p:nvSpPr>
          <p:spPr>
            <a:xfrm>
              <a:off x="5708491" y="1914563"/>
              <a:ext cx="364880" cy="364880"/>
            </a:xfrm>
            <a:prstGeom prst="ellipse">
              <a:avLst/>
            </a:prstGeom>
            <a:solidFill>
              <a:srgbClr val="1839C1"/>
            </a:solid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7" name="Oval 276"/>
            <p:cNvSpPr/>
            <p:nvPr/>
          </p:nvSpPr>
          <p:spPr>
            <a:xfrm>
              <a:off x="6052685" y="1914563"/>
              <a:ext cx="364880" cy="364880"/>
            </a:xfrm>
            <a:prstGeom prst="ellipse">
              <a:avLst/>
            </a:prstGeom>
            <a:pattFill prst="dkDnDiag">
              <a:fgClr>
                <a:schemeClr val="bg1"/>
              </a:fgClr>
              <a:bgClr>
                <a:srgbClr val="1839C1"/>
              </a:bgClr>
            </a:pattFill>
            <a:ln>
              <a:solidFill>
                <a:srgbClr val="1839C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8" name="Oval 277"/>
            <p:cNvSpPr/>
            <p:nvPr/>
          </p:nvSpPr>
          <p:spPr>
            <a:xfrm>
              <a:off x="6047154" y="2791760"/>
              <a:ext cx="374778" cy="374778"/>
            </a:xfrm>
            <a:prstGeom prst="ellipse">
              <a:avLst/>
            </a:prstGeom>
            <a:pattFill prst="dkDnDiag">
              <a:fgClr>
                <a:schemeClr val="bg1"/>
              </a:fgClr>
              <a:bgClr>
                <a:srgbClr val="4EA3E8"/>
              </a:bgClr>
            </a:pattFill>
            <a:ln>
              <a:solidFill>
                <a:srgbClr val="4EA3E8"/>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9" name="Oval 278"/>
            <p:cNvSpPr/>
            <p:nvPr/>
          </p:nvSpPr>
          <p:spPr>
            <a:xfrm>
              <a:off x="5967353" y="3494421"/>
              <a:ext cx="391008" cy="391008"/>
            </a:xfrm>
            <a:prstGeom prst="ellipse">
              <a:avLst/>
            </a:prstGeom>
            <a:pattFill prst="dkDnDiag">
              <a:fgClr>
                <a:schemeClr val="bg1"/>
              </a:fgClr>
              <a:bgClr>
                <a:srgbClr val="FFCC66"/>
              </a:bgClr>
            </a:pattFill>
            <a:ln w="6350" cmpd="sng">
              <a:solidFill>
                <a:srgbClr val="FFCC66"/>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80" name="Oval 279"/>
            <p:cNvSpPr/>
            <p:nvPr/>
          </p:nvSpPr>
          <p:spPr>
            <a:xfrm>
              <a:off x="4789871" y="4597410"/>
              <a:ext cx="360413" cy="360413"/>
            </a:xfrm>
            <a:prstGeom prst="ellipse">
              <a:avLst/>
            </a:prstGeom>
            <a:pattFill prst="dkDnDiag">
              <a:fgClr>
                <a:schemeClr val="bg1"/>
              </a:fgClr>
              <a:bgClr>
                <a:srgbClr val="FF6D37"/>
              </a:bgClr>
            </a:pattFill>
            <a:ln>
              <a:solidFill>
                <a:srgbClr val="FF8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281" name="Group 280"/>
            <p:cNvGrpSpPr/>
            <p:nvPr/>
          </p:nvGrpSpPr>
          <p:grpSpPr>
            <a:xfrm>
              <a:off x="6139250" y="5580086"/>
              <a:ext cx="2356785" cy="678707"/>
              <a:chOff x="5347880" y="5721785"/>
              <a:chExt cx="2356785" cy="678707"/>
            </a:xfrm>
          </p:grpSpPr>
          <p:sp>
            <p:nvSpPr>
              <p:cNvPr id="282" name="Line Callout 2 281"/>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283" name="Oval 282"/>
              <p:cNvSpPr/>
              <p:nvPr/>
            </p:nvSpPr>
            <p:spPr>
              <a:xfrm>
                <a:off x="6022969" y="5721785"/>
                <a:ext cx="292681" cy="292681"/>
              </a:xfrm>
              <a:prstGeom prst="ellipse">
                <a:avLst/>
              </a:prstGeom>
              <a:solidFill>
                <a:schemeClr val="bg2">
                  <a:lumMod val="25000"/>
                </a:schemeClr>
              </a:solid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84" name="Oval 283"/>
              <p:cNvSpPr/>
              <p:nvPr/>
            </p:nvSpPr>
            <p:spPr>
              <a:xfrm>
                <a:off x="6058430" y="6069961"/>
                <a:ext cx="254395" cy="254395"/>
              </a:xfrm>
              <a:prstGeom prst="ellipse">
                <a:avLst/>
              </a:prstGeom>
              <a:pattFill prst="dkDnDiag">
                <a:fgClr>
                  <a:schemeClr val="bg1"/>
                </a:fgClr>
                <a:bgClr>
                  <a:schemeClr val="bg2">
                    <a:lumMod val="25000"/>
                  </a:schemeClr>
                </a:bgClr>
              </a:pattFill>
              <a:ln>
                <a:solidFill>
                  <a:srgbClr val="2A373D"/>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sp>
        <p:nvSpPr>
          <p:cNvPr id="2" name="Title 1"/>
          <p:cNvSpPr>
            <a:spLocks noGrp="1"/>
          </p:cNvSpPr>
          <p:nvPr>
            <p:ph type="title"/>
          </p:nvPr>
        </p:nvSpPr>
        <p:spPr>
          <a:xfrm>
            <a:off x="104149" y="-89949"/>
            <a:ext cx="8842248" cy="1176868"/>
          </a:xfrm>
        </p:spPr>
        <p:txBody>
          <a:bodyPr>
            <a:normAutofit/>
          </a:bodyPr>
          <a:lstStyle/>
          <a:p>
            <a:pPr>
              <a:lnSpc>
                <a:spcPct val="90000"/>
              </a:lnSpc>
            </a:pPr>
            <a:r>
              <a:rPr lang="en-US" sz="2800" b="1" cap="small" dirty="0" smtClean="0">
                <a:latin typeface="Garamond"/>
                <a:cs typeface="Garamond"/>
              </a:rPr>
              <a:t>Growth differed by bay </a:t>
            </a:r>
            <a:r>
              <a:rPr lang="en-US" sz="2400" i="1" dirty="0" smtClean="0">
                <a:latin typeface="Garamond"/>
                <a:cs typeface="Garamond"/>
              </a:rPr>
              <a:t>(p=5.5e-10)</a:t>
            </a:r>
            <a:r>
              <a:rPr lang="en-US" sz="2800" b="1" cap="small" dirty="0">
                <a:latin typeface="Garamond"/>
                <a:cs typeface="Garamond"/>
              </a:rPr>
              <a:t/>
            </a:r>
            <a:br>
              <a:rPr lang="en-US" sz="2800" b="1" cap="small" dirty="0">
                <a:latin typeface="Garamond"/>
                <a:cs typeface="Garamond"/>
              </a:rPr>
            </a:br>
            <a:r>
              <a:rPr lang="en-US" sz="2800" b="1" cap="small" dirty="0" smtClean="0">
                <a:latin typeface="Garamond"/>
                <a:cs typeface="Garamond"/>
              </a:rPr>
              <a:t>northern bays vs. southern bays </a:t>
            </a:r>
            <a:r>
              <a:rPr lang="en-US" sz="2400" i="1" cap="small" dirty="0" smtClean="0">
                <a:latin typeface="Garamond"/>
                <a:cs typeface="Garamond"/>
              </a:rPr>
              <a:t>(p&lt;2e-16)</a:t>
            </a:r>
            <a:endParaRPr lang="en-US" sz="2400" i="1" cap="small" dirty="0">
              <a:latin typeface="Garamond"/>
              <a:cs typeface="Garamond"/>
            </a:endParaRPr>
          </a:p>
        </p:txBody>
      </p:sp>
      <p:grpSp>
        <p:nvGrpSpPr>
          <p:cNvPr id="89" name="Group 88"/>
          <p:cNvGrpSpPr/>
          <p:nvPr/>
        </p:nvGrpSpPr>
        <p:grpSpPr>
          <a:xfrm>
            <a:off x="351617" y="1473348"/>
            <a:ext cx="3695541" cy="4910211"/>
            <a:chOff x="408061" y="1473348"/>
            <a:chExt cx="3695541" cy="491021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61" y="1473348"/>
              <a:ext cx="3695541" cy="4910211"/>
            </a:xfrm>
            <a:prstGeom prst="rect">
              <a:avLst/>
            </a:prstGeom>
          </p:spPr>
        </p:pic>
        <p:cxnSp>
          <p:nvCxnSpPr>
            <p:cNvPr id="36" name="Straight Connector 35"/>
            <p:cNvCxnSpPr/>
            <p:nvPr/>
          </p:nvCxnSpPr>
          <p:spPr>
            <a:xfrm flipH="1" flipV="1">
              <a:off x="1605068" y="4815370"/>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605068" y="4649027"/>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1611861" y="4982096"/>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605069" y="5131786"/>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598276" y="5281478"/>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598277" y="5440675"/>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625444" y="4537098"/>
              <a:ext cx="322844" cy="6376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603303" y="4330437"/>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610144" y="4187809"/>
              <a:ext cx="338144" cy="66785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604211" y="4012045"/>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616827" y="3871626"/>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600415" y="3673878"/>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1623407" y="3553953"/>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1596126" y="5604315"/>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1602447" y="5779734"/>
              <a:ext cx="117261" cy="2315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1625444" y="3374395"/>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flipV="1">
              <a:off x="1627481" y="319483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1610144" y="2977014"/>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flipV="1">
              <a:off x="1610144" y="2793433"/>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flipV="1">
              <a:off x="1633592" y="2656163"/>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1736200" y="2675240"/>
              <a:ext cx="224311" cy="4430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flipV="1">
              <a:off x="1819489" y="2656163"/>
              <a:ext cx="143059" cy="2825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1773465" y="2457385"/>
              <a:ext cx="0" cy="503498"/>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flipV="1">
              <a:off x="2966691" y="4863962"/>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2966691" y="4686429"/>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2973484" y="5056485"/>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flipV="1">
              <a:off x="2966692" y="5218504"/>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flipV="1">
              <a:off x="2982279" y="5407361"/>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flipV="1">
              <a:off x="2976685" y="5567697"/>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flipV="1">
              <a:off x="2987067" y="4574500"/>
              <a:ext cx="322844" cy="6376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H="1" flipV="1">
              <a:off x="2964926" y="4367839"/>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flipV="1">
              <a:off x="2971767" y="4225211"/>
              <a:ext cx="338144" cy="66785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flipV="1">
              <a:off x="2965834" y="4049447"/>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flipV="1">
              <a:off x="2978450" y="3909028"/>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984418" y="3756040"/>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2985030" y="3591355"/>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flipV="1">
              <a:off x="2970079" y="5728020"/>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flipV="1">
              <a:off x="2987067" y="341179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flipV="1">
              <a:off x="2977617" y="3217249"/>
              <a:ext cx="336369" cy="66435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2971767" y="3037507"/>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flipV="1">
              <a:off x="2971767" y="2861623"/>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2995215" y="273974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flipV="1">
              <a:off x="2985030" y="2551443"/>
              <a:ext cx="337105" cy="66580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flipV="1">
              <a:off x="2985484" y="2361065"/>
              <a:ext cx="338689" cy="6689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H="1" flipV="1">
              <a:off x="3003094" y="2228495"/>
              <a:ext cx="305218" cy="6028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H="1" flipV="1">
              <a:off x="3067394" y="2191508"/>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3057714" y="2018902"/>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3155140" y="2117746"/>
              <a:ext cx="0" cy="429803"/>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flipV="1">
              <a:off x="3664845" y="4934046"/>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flipV="1">
              <a:off x="3664845" y="4756513"/>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3671638" y="5126569"/>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flipV="1">
              <a:off x="3664846" y="5288588"/>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H="1" flipV="1">
              <a:off x="3680433" y="5477445"/>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3674839" y="5637781"/>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H="1" flipV="1">
              <a:off x="3685221" y="4644584"/>
              <a:ext cx="322844" cy="6376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flipV="1">
              <a:off x="3663080" y="4437923"/>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H="1" flipV="1">
              <a:off x="3669921" y="4295295"/>
              <a:ext cx="338144" cy="66785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3663988" y="4119531"/>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3676604" y="3979112"/>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flipV="1">
              <a:off x="3682572" y="3826124"/>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3683184" y="3661439"/>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H="1" flipV="1">
              <a:off x="3668233" y="5798104"/>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3685221" y="3481881"/>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H="1" flipV="1">
              <a:off x="3675771" y="3287333"/>
              <a:ext cx="336369" cy="66435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flipH="1" flipV="1">
              <a:off x="3669921" y="3107591"/>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H="1" flipV="1">
              <a:off x="3669921" y="2931707"/>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H="1" flipV="1">
              <a:off x="3693369" y="2809831"/>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flipH="1" flipV="1">
              <a:off x="3683184" y="2621527"/>
              <a:ext cx="337105" cy="66580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flipH="1" flipV="1">
              <a:off x="3683638" y="2431149"/>
              <a:ext cx="338689" cy="6689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flipV="1">
              <a:off x="3701248" y="2298579"/>
              <a:ext cx="305218" cy="6028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flipH="1" flipV="1">
              <a:off x="3765548" y="2261592"/>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flipH="1" flipV="1">
              <a:off x="3755868" y="2088986"/>
              <a:ext cx="270018" cy="5333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H="1" flipV="1">
              <a:off x="2294149" y="4934205"/>
              <a:ext cx="341621" cy="67472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H="1" flipV="1">
              <a:off x="2294149" y="4767862"/>
              <a:ext cx="343220"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H="1" flipV="1">
              <a:off x="2300942" y="5100931"/>
              <a:ext cx="335950" cy="66352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H="1" flipV="1">
              <a:off x="2294150" y="5250621"/>
              <a:ext cx="343219" cy="67787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flipH="1" flipV="1">
              <a:off x="2287357" y="5400313"/>
              <a:ext cx="327675" cy="64717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flipH="1" flipV="1">
              <a:off x="2287358" y="5559510"/>
              <a:ext cx="258759" cy="5110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flipH="1" flipV="1">
              <a:off x="2292112" y="4596165"/>
              <a:ext cx="322844" cy="6376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H="1" flipV="1">
              <a:off x="2292384" y="4419388"/>
              <a:ext cx="343386" cy="67821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flipH="1" flipV="1">
              <a:off x="2276812" y="4231934"/>
              <a:ext cx="338144" cy="66785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flipH="1" flipV="1">
              <a:off x="2293292" y="4093525"/>
              <a:ext cx="342478" cy="67641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H="1" flipV="1">
              <a:off x="2298437" y="3923222"/>
              <a:ext cx="329862" cy="6514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H="1" flipV="1">
              <a:off x="2296967" y="3747887"/>
              <a:ext cx="347873" cy="68707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flipH="1" flipV="1">
              <a:off x="2297546" y="3590607"/>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H="1" flipV="1">
              <a:off x="2285207" y="5723150"/>
              <a:ext cx="174178" cy="34401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H="1" flipV="1">
              <a:off x="2291528" y="5898569"/>
              <a:ext cx="117261" cy="2315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H="1" flipV="1">
              <a:off x="2307054" y="3440933"/>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flipH="1" flipV="1">
              <a:off x="2294149" y="3238962"/>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flipH="1" flipV="1">
              <a:off x="2276812" y="3021139"/>
              <a:ext cx="344256" cy="6799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flipH="1" flipV="1">
              <a:off x="2276812" y="2837558"/>
              <a:ext cx="346293" cy="6839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flipH="1" flipV="1">
              <a:off x="2300260" y="2700288"/>
              <a:ext cx="324881" cy="6416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H="1" flipV="1">
              <a:off x="2402868" y="2719365"/>
              <a:ext cx="224311" cy="44303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H="1" flipV="1">
              <a:off x="2486157" y="2700288"/>
              <a:ext cx="143059" cy="2825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2465659" y="2501510"/>
              <a:ext cx="0" cy="665028"/>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flipV="1">
              <a:off x="3842799" y="2218724"/>
              <a:ext cx="0" cy="239642"/>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H="1">
              <a:off x="3809237" y="2226815"/>
              <a:ext cx="59727" cy="0"/>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37" name="Line Callout 2 236"/>
          <p:cNvSpPr/>
          <p:nvPr/>
        </p:nvSpPr>
        <p:spPr>
          <a:xfrm rot="16200000" flipH="1">
            <a:off x="317165" y="4864260"/>
            <a:ext cx="1389638" cy="360413"/>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Avenir Medium"/>
                <a:cs typeface="Avenir Medium"/>
              </a:rPr>
              <a:t>Initial size</a:t>
            </a:r>
            <a:endParaRPr lang="en-US" sz="1600" b="1" cap="small" dirty="0" smtClean="0">
              <a:solidFill>
                <a:srgbClr val="000000"/>
              </a:solidFill>
              <a:latin typeface="Avenir Medium"/>
              <a:cs typeface="Avenir Medium"/>
            </a:endParaRPr>
          </a:p>
        </p:txBody>
      </p:sp>
      <p:sp>
        <p:nvSpPr>
          <p:cNvPr id="238" name="Line Callout 2 237"/>
          <p:cNvSpPr/>
          <p:nvPr/>
        </p:nvSpPr>
        <p:spPr>
          <a:xfrm rot="2317347" flipH="1">
            <a:off x="2190033" y="5951944"/>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smtClean="0">
                <a:solidFill>
                  <a:srgbClr val="000000"/>
                </a:solidFill>
                <a:latin typeface="Calibri"/>
                <a:cs typeface="Calibri"/>
              </a:rPr>
              <a:t>2%</a:t>
            </a:r>
            <a:endParaRPr lang="en-US" sz="1300" b="1" cap="small" dirty="0" smtClean="0">
              <a:solidFill>
                <a:srgbClr val="000000"/>
              </a:solidFill>
              <a:latin typeface="Calibri"/>
              <a:cs typeface="Calibri"/>
            </a:endParaRPr>
          </a:p>
        </p:txBody>
      </p:sp>
      <p:sp>
        <p:nvSpPr>
          <p:cNvPr id="240" name="Line Callout 2 239"/>
          <p:cNvSpPr/>
          <p:nvPr/>
        </p:nvSpPr>
        <p:spPr>
          <a:xfrm rot="2317347" flipH="1">
            <a:off x="1854640" y="5958710"/>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a:solidFill>
                  <a:srgbClr val="000000"/>
                </a:solidFill>
                <a:latin typeface="Calibri"/>
                <a:cs typeface="Calibri"/>
              </a:rPr>
              <a:t>6</a:t>
            </a:r>
            <a:r>
              <a:rPr lang="en-US" sz="1300" b="1" cap="small" dirty="0" smtClean="0">
                <a:solidFill>
                  <a:srgbClr val="000000"/>
                </a:solidFill>
                <a:latin typeface="Calibri"/>
                <a:cs typeface="Calibri"/>
              </a:rPr>
              <a:t>%</a:t>
            </a:r>
            <a:endParaRPr lang="en-US" sz="1300" b="1" cap="small" dirty="0" smtClean="0">
              <a:solidFill>
                <a:srgbClr val="000000"/>
              </a:solidFill>
              <a:latin typeface="Calibri"/>
              <a:cs typeface="Calibri"/>
            </a:endParaRPr>
          </a:p>
        </p:txBody>
      </p:sp>
      <p:sp>
        <p:nvSpPr>
          <p:cNvPr id="241" name="Line Callout 2 240"/>
          <p:cNvSpPr/>
          <p:nvPr/>
        </p:nvSpPr>
        <p:spPr>
          <a:xfrm rot="2317347" flipH="1">
            <a:off x="1518907" y="5955069"/>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a:solidFill>
                  <a:srgbClr val="000000"/>
                </a:solidFill>
                <a:latin typeface="Calibri"/>
                <a:cs typeface="Calibri"/>
              </a:rPr>
              <a:t>6</a:t>
            </a:r>
            <a:r>
              <a:rPr lang="en-US" sz="1300" b="1" cap="small" dirty="0" smtClean="0">
                <a:solidFill>
                  <a:srgbClr val="000000"/>
                </a:solidFill>
                <a:latin typeface="Calibri"/>
                <a:cs typeface="Calibri"/>
              </a:rPr>
              <a:t>%</a:t>
            </a:r>
            <a:endParaRPr lang="en-US" sz="1300" b="1" cap="small" dirty="0" smtClean="0">
              <a:solidFill>
                <a:srgbClr val="000000"/>
              </a:solidFill>
              <a:latin typeface="Calibri"/>
              <a:cs typeface="Calibri"/>
            </a:endParaRPr>
          </a:p>
        </p:txBody>
      </p:sp>
      <p:sp>
        <p:nvSpPr>
          <p:cNvPr id="242" name="Line Callout 2 241"/>
          <p:cNvSpPr/>
          <p:nvPr/>
        </p:nvSpPr>
        <p:spPr>
          <a:xfrm rot="2317347" flipH="1">
            <a:off x="1183174" y="5951428"/>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a:solidFill>
                  <a:srgbClr val="000000"/>
                </a:solidFill>
                <a:latin typeface="Calibri"/>
                <a:cs typeface="Calibri"/>
              </a:rPr>
              <a:t>4</a:t>
            </a:r>
            <a:r>
              <a:rPr lang="en-US" sz="1300" b="1" cap="small" dirty="0" smtClean="0">
                <a:solidFill>
                  <a:srgbClr val="000000"/>
                </a:solidFill>
                <a:latin typeface="Calibri"/>
                <a:cs typeface="Calibri"/>
              </a:rPr>
              <a:t>%</a:t>
            </a:r>
            <a:endParaRPr lang="en-US" sz="1300" b="1" cap="small" dirty="0" smtClean="0">
              <a:solidFill>
                <a:srgbClr val="000000"/>
              </a:solidFill>
              <a:latin typeface="Calibri"/>
              <a:cs typeface="Calibri"/>
            </a:endParaRPr>
          </a:p>
        </p:txBody>
      </p:sp>
      <p:sp>
        <p:nvSpPr>
          <p:cNvPr id="243" name="Line Callout 2 242"/>
          <p:cNvSpPr/>
          <p:nvPr/>
        </p:nvSpPr>
        <p:spPr>
          <a:xfrm rot="2317347" flipH="1">
            <a:off x="2503784" y="5955936"/>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smtClean="0">
                <a:solidFill>
                  <a:srgbClr val="000000"/>
                </a:solidFill>
                <a:latin typeface="Calibri"/>
                <a:cs typeface="Calibri"/>
              </a:rPr>
              <a:t>23%</a:t>
            </a:r>
            <a:endParaRPr lang="en-US" sz="1300" b="1" cap="small" dirty="0" smtClean="0">
              <a:solidFill>
                <a:srgbClr val="000000"/>
              </a:solidFill>
              <a:latin typeface="Calibri"/>
              <a:cs typeface="Calibri"/>
            </a:endParaRPr>
          </a:p>
        </p:txBody>
      </p:sp>
      <p:sp>
        <p:nvSpPr>
          <p:cNvPr id="244" name="Line Callout 2 243"/>
          <p:cNvSpPr/>
          <p:nvPr/>
        </p:nvSpPr>
        <p:spPr>
          <a:xfrm rot="2317347" flipH="1">
            <a:off x="2868069" y="5960444"/>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smtClean="0">
                <a:solidFill>
                  <a:srgbClr val="000000"/>
                </a:solidFill>
                <a:latin typeface="Calibri"/>
                <a:cs typeface="Calibri"/>
              </a:rPr>
              <a:t>20%</a:t>
            </a:r>
            <a:endParaRPr lang="en-US" sz="1300" b="1" cap="small" dirty="0" smtClean="0">
              <a:solidFill>
                <a:srgbClr val="000000"/>
              </a:solidFill>
              <a:latin typeface="Calibri"/>
              <a:cs typeface="Calibri"/>
            </a:endParaRPr>
          </a:p>
        </p:txBody>
      </p:sp>
      <p:sp>
        <p:nvSpPr>
          <p:cNvPr id="245" name="Line Callout 2 244"/>
          <p:cNvSpPr/>
          <p:nvPr/>
        </p:nvSpPr>
        <p:spPr>
          <a:xfrm rot="2317347" flipH="1">
            <a:off x="3218243" y="5950841"/>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smtClean="0">
                <a:solidFill>
                  <a:srgbClr val="000000"/>
                </a:solidFill>
                <a:latin typeface="Calibri"/>
                <a:cs typeface="Calibri"/>
              </a:rPr>
              <a:t>27%</a:t>
            </a:r>
            <a:endParaRPr lang="en-US" sz="1300" b="1" cap="small" dirty="0" smtClean="0">
              <a:solidFill>
                <a:srgbClr val="000000"/>
              </a:solidFill>
              <a:latin typeface="Calibri"/>
              <a:cs typeface="Calibri"/>
            </a:endParaRPr>
          </a:p>
        </p:txBody>
      </p:sp>
      <p:sp>
        <p:nvSpPr>
          <p:cNvPr id="246" name="Line Callout 2 245"/>
          <p:cNvSpPr/>
          <p:nvPr/>
        </p:nvSpPr>
        <p:spPr>
          <a:xfrm rot="2317347" flipH="1">
            <a:off x="3582528" y="5955349"/>
            <a:ext cx="531016" cy="346378"/>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300" b="1" cap="small" dirty="0" smtClean="0">
                <a:solidFill>
                  <a:srgbClr val="000000"/>
                </a:solidFill>
                <a:latin typeface="Calibri"/>
                <a:cs typeface="Calibri"/>
              </a:rPr>
              <a:t>18%</a:t>
            </a:r>
            <a:endParaRPr lang="en-US" sz="1300" b="1" cap="small" dirty="0" smtClean="0">
              <a:solidFill>
                <a:srgbClr val="000000"/>
              </a:solidFill>
              <a:latin typeface="Calibri"/>
              <a:cs typeface="Calibri"/>
            </a:endParaRPr>
          </a:p>
        </p:txBody>
      </p:sp>
      <p:sp>
        <p:nvSpPr>
          <p:cNvPr id="247" name="Line Callout 2 246"/>
          <p:cNvSpPr/>
          <p:nvPr/>
        </p:nvSpPr>
        <p:spPr>
          <a:xfrm flipH="1">
            <a:off x="4461632" y="5859044"/>
            <a:ext cx="1803781" cy="434763"/>
          </a:xfrm>
          <a:prstGeom prst="borderCallout2">
            <a:avLst>
              <a:gd name="adj1" fmla="val 57355"/>
              <a:gd name="adj2" fmla="val -252"/>
              <a:gd name="adj3" fmla="val 50737"/>
              <a:gd name="adj4" fmla="val -506"/>
              <a:gd name="adj5" fmla="val 65958"/>
              <a:gd name="adj6" fmla="val -193459"/>
            </a:avLst>
          </a:prstGeom>
          <a:no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600" b="1" cap="small" dirty="0" smtClean="0">
                <a:solidFill>
                  <a:srgbClr val="000000"/>
                </a:solidFill>
                <a:latin typeface="Calibri"/>
                <a:cs typeface="Calibri"/>
              </a:rPr>
              <a:t>Relative % Growth</a:t>
            </a:r>
            <a:endParaRPr lang="en-US" sz="1600" b="1" cap="small" dirty="0" smtClean="0">
              <a:solidFill>
                <a:srgbClr val="000000"/>
              </a:solidFill>
              <a:latin typeface="Calibri"/>
              <a:cs typeface="Calibri"/>
            </a:endParaRPr>
          </a:p>
        </p:txBody>
      </p:sp>
      <p:cxnSp>
        <p:nvCxnSpPr>
          <p:cNvPr id="92" name="Straight Arrow Connector 91"/>
          <p:cNvCxnSpPr/>
          <p:nvPr/>
        </p:nvCxnSpPr>
        <p:spPr>
          <a:xfrm flipH="1">
            <a:off x="3994105" y="6124226"/>
            <a:ext cx="502258"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148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1" grpId="0"/>
      <p:bldP spid="242" grpId="0"/>
      <p:bldP spid="243" grpId="0"/>
      <p:bldP spid="244" grpId="0"/>
      <p:bldP spid="245" grpId="0"/>
      <p:bldP spid="246" grpId="0"/>
      <p:bldP spid="2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29021</TotalTime>
  <Words>2976</Words>
  <Application>Microsoft Macintosh PowerPoint</Application>
  <PresentationFormat>On-screen Show (4:3)</PresentationFormat>
  <Paragraphs>405</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Civic</vt:lpstr>
      <vt:lpstr>Impact of ocean acidification on geoduck in a natural setting </vt:lpstr>
      <vt:lpstr>THE GEODUCK   Panopea generosa</vt:lpstr>
      <vt:lpstr>Directions in Ocean Acidification research</vt:lpstr>
      <vt:lpstr>The Questions</vt:lpstr>
      <vt:lpstr>The Questions</vt:lpstr>
      <vt:lpstr>Geoduck outplanted in *low and *high pH, varying background conditions</vt:lpstr>
      <vt:lpstr>pH data show eelgrass effectively altered pH </vt:lpstr>
      <vt:lpstr>Survival not significantly different </vt:lpstr>
      <vt:lpstr>Growth differed by bay (p=5.5e-10) northern bays vs. southern bays (p&lt;2e-16)</vt:lpstr>
      <vt:lpstr>Physiology assessed via proteomics:  targeted proteins that respond to environment</vt:lpstr>
      <vt:lpstr>No protein differences by pH  Proteins differed by latitude (north vs. south)</vt:lpstr>
      <vt:lpstr>Protein Differences between North &amp; South</vt:lpstr>
      <vt:lpstr>Metabolism, growth, repair proteins significantly higher in northern bays </vt:lpstr>
      <vt:lpstr>No pH effect in natural setting, but it’s complicated.</vt:lpstr>
      <vt:lpstr>Conclusions &amp; Next Steps</vt:lpstr>
      <vt:lpstr>Thank you… </vt:lpstr>
      <vt:lpstr>Physiology assed via Proteomics</vt:lpstr>
      <vt:lpstr>Protein analysis in 2-phases</vt:lpstr>
      <vt:lpstr>Selected proteins have strong, clear signal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Geoduck as indicators of environmental change</dc:title>
  <dc:creator>Laura Spencer</dc:creator>
  <cp:lastModifiedBy>Laura Spencer</cp:lastModifiedBy>
  <cp:revision>525</cp:revision>
  <dcterms:created xsi:type="dcterms:W3CDTF">2017-09-02T22:26:06Z</dcterms:created>
  <dcterms:modified xsi:type="dcterms:W3CDTF">2018-03-22T14:31:59Z</dcterms:modified>
</cp:coreProperties>
</file>